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 name="Shape 51"/>
        <p:cNvGrpSpPr/>
        <p:nvPr/>
      </p:nvGrpSpPr>
      <p:grpSpPr>
        <a:xfrm>
          <a:off x="0" y="0"/>
          <a:ext cx="0" cy="0"/>
          <a:chOff x="0" y="0"/>
          <a:chExt cx="0" cy="0"/>
        </a:xfrm>
      </p:grpSpPr>
      <p:sp>
        <p:nvSpPr>
          <p:cNvPr id="52" name="Google Shape;5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3f96f9663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f96f9663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3dfd280cce_0_146:notes"/>
          <p:cNvSpPr/>
          <p:nvPr>
            <p:ph idx="2" type="sldImg"/>
          </p:nvPr>
        </p:nvSpPr>
        <p:spPr>
          <a:xfrm>
            <a:off x="381173"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dfd280cce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3dfd280cce_0_455:notes"/>
          <p:cNvSpPr/>
          <p:nvPr>
            <p:ph idx="2" type="sldImg"/>
          </p:nvPr>
        </p:nvSpPr>
        <p:spPr>
          <a:xfrm>
            <a:off x="381173"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dfd280cce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3dfd280cce_0_461:notes"/>
          <p:cNvSpPr/>
          <p:nvPr>
            <p:ph idx="2" type="sldImg"/>
          </p:nvPr>
        </p:nvSpPr>
        <p:spPr>
          <a:xfrm>
            <a:off x="381173"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dfd280cce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3dfd280cce_0_478:notes"/>
          <p:cNvSpPr/>
          <p:nvPr>
            <p:ph idx="2" type="sldImg"/>
          </p:nvPr>
        </p:nvSpPr>
        <p:spPr>
          <a:xfrm>
            <a:off x="381173"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dfd280cce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3fb9f40066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fb9f40066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3fb9f4006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fb9f4006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3dfd280cce_0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dfd280cce_0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3dfd280cce_0_490:notes"/>
          <p:cNvSpPr/>
          <p:nvPr>
            <p:ph idx="2" type="sldImg"/>
          </p:nvPr>
        </p:nvSpPr>
        <p:spPr>
          <a:xfrm>
            <a:off x="381173"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dfd280cce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3dfd280cce_0_522:notes"/>
          <p:cNvSpPr/>
          <p:nvPr>
            <p:ph idx="2" type="sldImg"/>
          </p:nvPr>
        </p:nvSpPr>
        <p:spPr>
          <a:xfrm>
            <a:off x="381173"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dfd280cce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3dfd280cce_0_363:notes"/>
          <p:cNvSpPr/>
          <p:nvPr>
            <p:ph idx="2" type="sldImg"/>
          </p:nvPr>
        </p:nvSpPr>
        <p:spPr>
          <a:xfrm>
            <a:off x="38116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3dfd280cce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3dfd280cce_0_528:notes"/>
          <p:cNvSpPr/>
          <p:nvPr>
            <p:ph idx="2" type="sldImg"/>
          </p:nvPr>
        </p:nvSpPr>
        <p:spPr>
          <a:xfrm>
            <a:off x="381173"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dfd280cce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3dfd280cce_0_534:notes"/>
          <p:cNvSpPr/>
          <p:nvPr>
            <p:ph idx="2" type="sldImg"/>
          </p:nvPr>
        </p:nvSpPr>
        <p:spPr>
          <a:xfrm>
            <a:off x="381173"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dfd280cce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3f96f9663b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f96f9663b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4097d0e7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4097d0e7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3f96f9663b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f96f9663b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3f96f9663b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f96f9663b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3f96f9663b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f96f9663b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3f96f9663b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f96f9663b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3f96f9663b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f96f9663b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3f96f9663b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3f96f9663b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3dc76d9ec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dc76d9ec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3f96f9663b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3f96f9663b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3ff71b3274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3ff71b3274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3fb9f40066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fb9f40066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3fb9f40066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3fb9f40066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3fb9f40066_0_177:notes"/>
          <p:cNvSpPr/>
          <p:nvPr>
            <p:ph idx="2" type="sldImg"/>
          </p:nvPr>
        </p:nvSpPr>
        <p:spPr>
          <a:xfrm>
            <a:off x="38116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3fb9f40066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41f2f0961d_1_18:notes"/>
          <p:cNvSpPr/>
          <p:nvPr>
            <p:ph idx="2" type="sldImg"/>
          </p:nvPr>
        </p:nvSpPr>
        <p:spPr>
          <a:xfrm>
            <a:off x="381173"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41f2f0961d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41f2f0961d_1_25:notes"/>
          <p:cNvSpPr/>
          <p:nvPr>
            <p:ph idx="2" type="sldImg"/>
          </p:nvPr>
        </p:nvSpPr>
        <p:spPr>
          <a:xfrm>
            <a:off x="381173"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41f2f0961d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41f2f0961d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41f2f0961d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3f96f966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f96f966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3dfd280cce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dfd280cce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3fe694423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fe694423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3dfd280cce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dfd280cce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3dfd280cce_0_449:notes"/>
          <p:cNvSpPr/>
          <p:nvPr>
            <p:ph idx="2" type="sldImg"/>
          </p:nvPr>
        </p:nvSpPr>
        <p:spPr>
          <a:xfrm>
            <a:off x="381173"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dfd280cce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3f96f9663b_0_28:notes"/>
          <p:cNvSpPr/>
          <p:nvPr>
            <p:ph idx="2" type="sldImg"/>
          </p:nvPr>
        </p:nvSpPr>
        <p:spPr>
          <a:xfrm>
            <a:off x="381173"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f96f9663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Font typeface="Open Sans Light"/>
              <a:buNone/>
              <a:defRPr sz="5200">
                <a:latin typeface="Open Sans Light"/>
                <a:ea typeface="Open Sans Light"/>
                <a:cs typeface="Open Sans Light"/>
                <a:sym typeface="Open Sans Ligh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Font typeface="Open Sans Light"/>
              <a:buNone/>
              <a:defRPr sz="2800">
                <a:latin typeface="Open Sans Light"/>
                <a:ea typeface="Open Sans Light"/>
                <a:cs typeface="Open Sans Light"/>
                <a:sym typeface="Open Sans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Open Sans Light"/>
              <a:buChar char="●"/>
              <a:defRPr sz="1800">
                <a:solidFill>
                  <a:schemeClr val="dk2"/>
                </a:solidFill>
                <a:latin typeface="Open Sans Light"/>
                <a:ea typeface="Open Sans Light"/>
                <a:cs typeface="Open Sans Light"/>
                <a:sym typeface="Open Sans Light"/>
              </a:defRPr>
            </a:lvl1pPr>
            <a:lvl2pPr indent="-317500" lvl="1" marL="91440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2pPr>
            <a:lvl3pPr indent="-317500" lvl="2" marL="137160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3pPr>
            <a:lvl4pPr indent="-317500" lvl="3" marL="182880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4pPr>
            <a:lvl5pPr indent="-317500" lvl="4" marL="228600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5pPr>
            <a:lvl6pPr indent="-317500" lvl="5" marL="274320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6pPr>
            <a:lvl7pPr indent="-317500" lvl="6" marL="320040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7pPr>
            <a:lvl8pPr indent="-317500" lvl="7" marL="365760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8pPr>
            <a:lvl9pPr indent="-317500" lvl="8" marL="4114800">
              <a:lnSpc>
                <a:spcPct val="115000"/>
              </a:lnSpc>
              <a:spcBef>
                <a:spcPts val="1600"/>
              </a:spcBef>
              <a:spcAft>
                <a:spcPts val="160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
            <a:alphaModFix/>
          </a:blip>
          <a:stretch>
            <a:fillRect/>
          </a:stretch>
        </p:blipFill>
        <p:spPr>
          <a:xfrm>
            <a:off x="0" y="4594800"/>
            <a:ext cx="548700" cy="5487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hyperlink" Target="http://deeplearning.net/software/theano/"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5.png"/><Relationship Id="rId5" Type="http://schemas.openxmlformats.org/officeDocument/2006/relationships/image" Target="../media/image18.png"/><Relationship Id="rId6" Type="http://schemas.openxmlformats.org/officeDocument/2006/relationships/image" Target="../media/image23.png"/><Relationship Id="rId7" Type="http://schemas.openxmlformats.org/officeDocument/2006/relationships/image" Target="../media/image19.png"/><Relationship Id="rId8"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twiecki.github.io/blog/2016/06/01/bayesian-deep-learning/" TargetMode="Externa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hyperlink" Target="https://twiecki.github.io/blog/2016/06/01/bayesian-deep-learnin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0.png"/><Relationship Id="rId4" Type="http://schemas.openxmlformats.org/officeDocument/2006/relationships/image" Target="../media/image28.png"/><Relationship Id="rId5"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3.png"/><Relationship Id="rId4" Type="http://schemas.openxmlformats.org/officeDocument/2006/relationships/hyperlink" Target="https://twiecki.github.io/blog/2018/08/13/hierarchical_bayesian_neural_network/"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5.png"/><Relationship Id="rId4" Type="http://schemas.openxmlformats.org/officeDocument/2006/relationships/hyperlink" Target="https://twiecki.github.io/blog/2018/08/13/hierarchical_bayesian_neural_network/"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6.png"/><Relationship Id="rId4" Type="http://schemas.openxmlformats.org/officeDocument/2006/relationships/image" Target="../media/image34.png"/><Relationship Id="rId5" Type="http://schemas.openxmlformats.org/officeDocument/2006/relationships/image" Target="../media/image31.png"/><Relationship Id="rId6" Type="http://schemas.openxmlformats.org/officeDocument/2006/relationships/hyperlink" Target="https://twiecki.github.io/blog/2018/08/13/hierarchical_bayesian_neural_network/"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2.png"/></Relationships>
</file>

<file path=ppt/slides/_rels/slide33.xml.rels><?xml version="1.0" encoding="UTF-8" standalone="yes"?><Relationships xmlns="http://schemas.openxmlformats.org/package/2006/relationships"><Relationship Id="rId10" Type="http://schemas.openxmlformats.org/officeDocument/2006/relationships/image" Target="../media/image1.png"/><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www.quantopian.com" TargetMode="External"/><Relationship Id="rId4" Type="http://schemas.openxmlformats.org/officeDocument/2006/relationships/hyperlink" Target="https://docs.pymc.io" TargetMode="External"/><Relationship Id="rId9" Type="http://schemas.openxmlformats.org/officeDocument/2006/relationships/image" Target="../media/image12.png"/><Relationship Id="rId5" Type="http://schemas.openxmlformats.org/officeDocument/2006/relationships/hyperlink" Target="https://twiecki.github.io/blog/2016/06/01/bayesian-deep-learning/" TargetMode="External"/><Relationship Id="rId6" Type="http://schemas.openxmlformats.org/officeDocument/2006/relationships/hyperlink" Target="https://twiecki.github.io/blog/2014/03/17/bayesian-glms-3/" TargetMode="External"/><Relationship Id="rId7" Type="http://schemas.openxmlformats.org/officeDocument/2006/relationships/hyperlink" Target="https://twiecki.github.io/blog/2018/08/13/hierarchical_bayesian_neural_network/" TargetMode="External"/><Relationship Id="rId8"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1.png"/><Relationship Id="rId4" Type="http://schemas.openxmlformats.org/officeDocument/2006/relationships/hyperlink" Target="https://twiecki.github.io/blog/2016/06/01/bayesian-deep-learning/"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0.png"/><Relationship Id="rId4" Type="http://schemas.openxmlformats.org/officeDocument/2006/relationships/hyperlink" Target="https://twiecki.github.io/blog/2016/06/01/bayesian-deep-learning/"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9.png"/><Relationship Id="rId4" Type="http://schemas.openxmlformats.org/officeDocument/2006/relationships/hyperlink" Target="https://twiecki.github.io/blog/2018/08/13/hierarchical_bayesian_neural_network/"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 name="Shape 54"/>
        <p:cNvGrpSpPr/>
        <p:nvPr/>
      </p:nvGrpSpPr>
      <p:grpSpPr>
        <a:xfrm>
          <a:off x="0" y="0"/>
          <a:ext cx="0" cy="0"/>
          <a:chOff x="0" y="0"/>
          <a:chExt cx="0" cy="0"/>
        </a:xfrm>
      </p:grpSpPr>
      <p:pic>
        <p:nvPicPr>
          <p:cNvPr id="55" name="Google Shape;55;p13"/>
          <p:cNvPicPr preferRelativeResize="0"/>
          <p:nvPr/>
        </p:nvPicPr>
        <p:blipFill>
          <a:blip r:embed="rId3">
            <a:alphaModFix/>
          </a:blip>
          <a:stretch>
            <a:fillRect/>
          </a:stretch>
        </p:blipFill>
        <p:spPr>
          <a:xfrm>
            <a:off x="2605927" y="635850"/>
            <a:ext cx="3932150" cy="2658350"/>
          </a:xfrm>
          <a:prstGeom prst="rect">
            <a:avLst/>
          </a:prstGeom>
          <a:noFill/>
          <a:ln>
            <a:noFill/>
          </a:ln>
        </p:spPr>
      </p:pic>
      <p:sp>
        <p:nvSpPr>
          <p:cNvPr id="56" name="Google Shape;56;p13"/>
          <p:cNvSpPr txBox="1"/>
          <p:nvPr>
            <p:ph type="ctrTitle"/>
          </p:nvPr>
        </p:nvSpPr>
        <p:spPr>
          <a:xfrm>
            <a:off x="311700" y="98475"/>
            <a:ext cx="8520600" cy="875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Machine Learning and Statistics: </a:t>
            </a:r>
            <a:endParaRPr sz="3600"/>
          </a:p>
        </p:txBody>
      </p:sp>
      <p:sp>
        <p:nvSpPr>
          <p:cNvPr id="57" name="Google Shape;57;p13"/>
          <p:cNvSpPr txBox="1"/>
          <p:nvPr>
            <p:ph idx="1" type="subTitle"/>
          </p:nvPr>
        </p:nvSpPr>
        <p:spPr>
          <a:xfrm>
            <a:off x="311700" y="3128275"/>
            <a:ext cx="8520600" cy="135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Thomas Wiecki, PhD</a:t>
            </a:r>
            <a:endParaRPr/>
          </a:p>
          <a:p>
            <a:pPr indent="0" lvl="0" marL="0" rtl="0" algn="ctr">
              <a:spcBef>
                <a:spcPts val="0"/>
              </a:spcBef>
              <a:spcAft>
                <a:spcPts val="0"/>
              </a:spcAft>
              <a:buNone/>
            </a:pPr>
            <a:r>
              <a:rPr lang="en"/>
              <a:t>VP of Data Science / Head of Research</a:t>
            </a:r>
            <a:endParaRPr/>
          </a:p>
          <a:p>
            <a:pPr indent="0" lvl="0" marL="0" rtl="0" algn="ctr">
              <a:spcBef>
                <a:spcPts val="0"/>
              </a:spcBef>
              <a:spcAft>
                <a:spcPts val="0"/>
              </a:spcAft>
              <a:buNone/>
            </a:pPr>
            <a:r>
              <a:rPr lang="en"/>
              <a:t>Quantopian Inc.</a:t>
            </a:r>
            <a:endParaRPr/>
          </a:p>
          <a:p>
            <a:pPr indent="0" lvl="0" marL="0" rtl="0" algn="ctr">
              <a:spcBef>
                <a:spcPts val="0"/>
              </a:spcBef>
              <a:spcAft>
                <a:spcPts val="0"/>
              </a:spcAft>
              <a:buNone/>
            </a:pPr>
            <a:r>
              <a:rPr lang="en" sz="1800"/>
              <a:t>@twiecki</a:t>
            </a:r>
            <a:endParaRPr sz="1800"/>
          </a:p>
        </p:txBody>
      </p:sp>
      <p:pic>
        <p:nvPicPr>
          <p:cNvPr id="58" name="Google Shape;58;p13"/>
          <p:cNvPicPr preferRelativeResize="0"/>
          <p:nvPr/>
        </p:nvPicPr>
        <p:blipFill>
          <a:blip r:embed="rId4">
            <a:alphaModFix/>
          </a:blip>
          <a:stretch>
            <a:fillRect/>
          </a:stretch>
        </p:blipFill>
        <p:spPr>
          <a:xfrm>
            <a:off x="3862750" y="4530575"/>
            <a:ext cx="279000" cy="279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our protagonists attack this problem?</a:t>
            </a:r>
            <a:endParaRPr/>
          </a:p>
        </p:txBody>
      </p:sp>
      <p:pic>
        <p:nvPicPr>
          <p:cNvPr id="124" name="Google Shape;124;p22"/>
          <p:cNvPicPr preferRelativeResize="0"/>
          <p:nvPr/>
        </p:nvPicPr>
        <p:blipFill>
          <a:blip r:embed="rId3">
            <a:alphaModFix/>
          </a:blip>
          <a:stretch>
            <a:fillRect/>
          </a:stretch>
        </p:blipFill>
        <p:spPr>
          <a:xfrm>
            <a:off x="311696" y="1084850"/>
            <a:ext cx="484459" cy="572700"/>
          </a:xfrm>
          <a:prstGeom prst="rect">
            <a:avLst/>
          </a:prstGeom>
          <a:noFill/>
          <a:ln>
            <a:noFill/>
          </a:ln>
        </p:spPr>
      </p:pic>
      <p:pic>
        <p:nvPicPr>
          <p:cNvPr id="125" name="Google Shape;125;p22"/>
          <p:cNvPicPr preferRelativeResize="0"/>
          <p:nvPr/>
        </p:nvPicPr>
        <p:blipFill>
          <a:blip r:embed="rId4">
            <a:alphaModFix/>
          </a:blip>
          <a:stretch>
            <a:fillRect/>
          </a:stretch>
        </p:blipFill>
        <p:spPr>
          <a:xfrm flipH="1">
            <a:off x="8502088" y="1794350"/>
            <a:ext cx="641925" cy="1324650"/>
          </a:xfrm>
          <a:prstGeom prst="rect">
            <a:avLst/>
          </a:prstGeom>
          <a:noFill/>
          <a:ln>
            <a:noFill/>
          </a:ln>
        </p:spPr>
      </p:pic>
      <p:sp>
        <p:nvSpPr>
          <p:cNvPr id="126" name="Google Shape;126;p22"/>
          <p:cNvSpPr/>
          <p:nvPr/>
        </p:nvSpPr>
        <p:spPr>
          <a:xfrm>
            <a:off x="967975" y="2076425"/>
            <a:ext cx="7362300" cy="897300"/>
          </a:xfrm>
          <a:prstGeom prst="wedgeRoundRectCallout">
            <a:avLst>
              <a:gd fmla="val 54665" name="adj1"/>
              <a:gd fmla="val -2841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i="1" lang="en" sz="1800">
                <a:solidFill>
                  <a:schemeClr val="dk2"/>
                </a:solidFill>
                <a:latin typeface="Open Sans Light"/>
                <a:ea typeface="Open Sans Light"/>
                <a:cs typeface="Open Sans Light"/>
                <a:sym typeface="Open Sans Light"/>
              </a:rPr>
              <a:t>Stats Rick</a:t>
            </a:r>
            <a:r>
              <a:rPr lang="en" sz="1800">
                <a:solidFill>
                  <a:schemeClr val="dk2"/>
                </a:solidFill>
                <a:latin typeface="Open Sans Light"/>
                <a:ea typeface="Open Sans Light"/>
                <a:cs typeface="Open Sans Light"/>
                <a:sym typeface="Open Sans Light"/>
              </a:rPr>
              <a:t>: You probably will think as a statistician I won't be able to solve this, but we can also classify -- it's called </a:t>
            </a:r>
            <a:r>
              <a:rPr b="1" lang="en" sz="1800">
                <a:solidFill>
                  <a:schemeClr val="dk2"/>
                </a:solidFill>
                <a:latin typeface="Open Sans"/>
                <a:ea typeface="Open Sans"/>
                <a:cs typeface="Open Sans"/>
                <a:sym typeface="Open Sans"/>
              </a:rPr>
              <a:t>logistic regression</a:t>
            </a:r>
            <a:r>
              <a:rPr lang="en" sz="1800">
                <a:solidFill>
                  <a:schemeClr val="dk2"/>
                </a:solidFill>
                <a:latin typeface="Open Sans Light"/>
                <a:ea typeface="Open Sans Light"/>
                <a:cs typeface="Open Sans Light"/>
                <a:sym typeface="Open Sans Light"/>
              </a:rPr>
              <a:t>!</a:t>
            </a:r>
            <a:endParaRPr/>
          </a:p>
        </p:txBody>
      </p:sp>
      <p:sp>
        <p:nvSpPr>
          <p:cNvPr id="127" name="Google Shape;127;p22"/>
          <p:cNvSpPr/>
          <p:nvPr/>
        </p:nvSpPr>
        <p:spPr>
          <a:xfrm>
            <a:off x="967975" y="1084850"/>
            <a:ext cx="7362300" cy="797700"/>
          </a:xfrm>
          <a:prstGeom prst="wedgeRoundRectCallout">
            <a:avLst>
              <a:gd fmla="val -53749" name="adj1"/>
              <a:gd fmla="val -12737"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i="1" lang="en" sz="1800">
                <a:solidFill>
                  <a:schemeClr val="dk2"/>
                </a:solidFill>
                <a:latin typeface="Open Sans Light"/>
                <a:ea typeface="Open Sans Light"/>
                <a:cs typeface="Open Sans Light"/>
                <a:sym typeface="Open Sans Light"/>
              </a:rPr>
              <a:t>ML Morty</a:t>
            </a:r>
            <a:r>
              <a:rPr lang="en" sz="1800">
                <a:solidFill>
                  <a:schemeClr val="dk2"/>
                </a:solidFill>
                <a:latin typeface="Open Sans Light"/>
                <a:ea typeface="Open Sans Light"/>
                <a:cs typeface="Open Sans Light"/>
                <a:sym typeface="Open Sans Light"/>
              </a:rPr>
              <a:t>: Well that's a </a:t>
            </a:r>
            <a:r>
              <a:rPr b="1" lang="en" sz="1800">
                <a:solidFill>
                  <a:schemeClr val="dk2"/>
                </a:solidFill>
                <a:latin typeface="Open Sans"/>
                <a:ea typeface="Open Sans"/>
                <a:cs typeface="Open Sans"/>
                <a:sym typeface="Open Sans"/>
              </a:rPr>
              <a:t>typical ML classification problem </a:t>
            </a:r>
            <a:r>
              <a:rPr lang="en" sz="1800">
                <a:solidFill>
                  <a:schemeClr val="dk2"/>
                </a:solidFill>
                <a:latin typeface="Open Sans Light"/>
                <a:ea typeface="Open Sans Light"/>
                <a:cs typeface="Open Sans Light"/>
                <a:sym typeface="Open Sans Light"/>
              </a:rPr>
              <a:t>if I've ever seen one.</a:t>
            </a:r>
            <a:endParaRPr/>
          </a:p>
        </p:txBody>
      </p:sp>
      <p:pic>
        <p:nvPicPr>
          <p:cNvPr id="128" name="Google Shape;128;p22"/>
          <p:cNvPicPr preferRelativeResize="0"/>
          <p:nvPr/>
        </p:nvPicPr>
        <p:blipFill>
          <a:blip r:embed="rId3">
            <a:alphaModFix/>
          </a:blip>
          <a:stretch>
            <a:fillRect/>
          </a:stretch>
        </p:blipFill>
        <p:spPr>
          <a:xfrm>
            <a:off x="311696" y="3054075"/>
            <a:ext cx="484459" cy="572700"/>
          </a:xfrm>
          <a:prstGeom prst="rect">
            <a:avLst/>
          </a:prstGeom>
          <a:noFill/>
          <a:ln>
            <a:noFill/>
          </a:ln>
        </p:spPr>
      </p:pic>
      <p:sp>
        <p:nvSpPr>
          <p:cNvPr id="129" name="Google Shape;129;p22"/>
          <p:cNvSpPr/>
          <p:nvPr/>
        </p:nvSpPr>
        <p:spPr>
          <a:xfrm>
            <a:off x="967975" y="3167600"/>
            <a:ext cx="7362300" cy="1086000"/>
          </a:xfrm>
          <a:prstGeom prst="wedgeRoundRectCallout">
            <a:avLst>
              <a:gd fmla="val -53749" name="adj1"/>
              <a:gd fmla="val -3282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i="1" lang="en" sz="1800">
                <a:solidFill>
                  <a:schemeClr val="dk2"/>
                </a:solidFill>
                <a:latin typeface="Open Sans Light"/>
                <a:ea typeface="Open Sans Light"/>
                <a:cs typeface="Open Sans Light"/>
                <a:sym typeface="Open Sans Light"/>
              </a:rPr>
              <a:t>ML Morty</a:t>
            </a:r>
            <a:r>
              <a:rPr lang="en" sz="1800">
                <a:solidFill>
                  <a:schemeClr val="dk2"/>
                </a:solidFill>
                <a:latin typeface="Open Sans Light"/>
                <a:ea typeface="Open Sans Light"/>
                <a:cs typeface="Open Sans Light"/>
                <a:sym typeface="Open Sans Light"/>
              </a:rPr>
              <a:t>: I trust you can, but there is a bit more to it than you might think. I'd be happy to help you but we </a:t>
            </a:r>
            <a:r>
              <a:rPr b="1" lang="en" sz="1800">
                <a:solidFill>
                  <a:schemeClr val="dk2"/>
                </a:solidFill>
                <a:latin typeface="Open Sans"/>
                <a:ea typeface="Open Sans"/>
                <a:cs typeface="Open Sans"/>
                <a:sym typeface="Open Sans"/>
              </a:rPr>
              <a:t>need a tool that gives us enough flexibility to incorporate our perspectives</a:t>
            </a:r>
            <a:r>
              <a:rPr lang="en" sz="1800">
                <a:solidFill>
                  <a:schemeClr val="dk2"/>
                </a:solidFill>
                <a:latin typeface="Open Sans Light"/>
                <a:ea typeface="Open Sans Light"/>
                <a:cs typeface="Open Sans Light"/>
                <a:sym typeface="Open Sans Light"/>
              </a:rPr>
              <a:t>.</a:t>
            </a:r>
            <a:endParaRPr/>
          </a:p>
        </p:txBody>
      </p:sp>
      <p:pic>
        <p:nvPicPr>
          <p:cNvPr id="130" name="Google Shape;130;p22"/>
          <p:cNvPicPr preferRelativeResize="0"/>
          <p:nvPr/>
        </p:nvPicPr>
        <p:blipFill>
          <a:blip r:embed="rId4">
            <a:alphaModFix/>
          </a:blip>
          <a:stretch>
            <a:fillRect/>
          </a:stretch>
        </p:blipFill>
        <p:spPr>
          <a:xfrm flipH="1">
            <a:off x="8550688" y="3818850"/>
            <a:ext cx="641925" cy="1324650"/>
          </a:xfrm>
          <a:prstGeom prst="rect">
            <a:avLst/>
          </a:prstGeom>
          <a:noFill/>
          <a:ln>
            <a:noFill/>
          </a:ln>
        </p:spPr>
      </p:pic>
      <p:sp>
        <p:nvSpPr>
          <p:cNvPr id="131" name="Google Shape;131;p22"/>
          <p:cNvSpPr/>
          <p:nvPr/>
        </p:nvSpPr>
        <p:spPr>
          <a:xfrm>
            <a:off x="1016575" y="4425500"/>
            <a:ext cx="7362300" cy="668100"/>
          </a:xfrm>
          <a:prstGeom prst="wedgeRoundRectCallout">
            <a:avLst>
              <a:gd fmla="val 54927" name="adj1"/>
              <a:gd fmla="val -70843"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i="1" lang="en" sz="1800">
                <a:solidFill>
                  <a:schemeClr val="dk2"/>
                </a:solidFill>
                <a:latin typeface="Open Sans Light"/>
                <a:ea typeface="Open Sans Light"/>
                <a:cs typeface="Open Sans Light"/>
                <a:sym typeface="Open Sans Light"/>
              </a:rPr>
              <a:t>Stats Rick</a:t>
            </a:r>
            <a:r>
              <a:rPr lang="en" sz="1800">
                <a:solidFill>
                  <a:schemeClr val="dk2"/>
                </a:solidFill>
                <a:latin typeface="Open Sans Light"/>
                <a:ea typeface="Open Sans Light"/>
                <a:cs typeface="Open Sans Light"/>
                <a:sym typeface="Open Sans Light"/>
              </a:rPr>
              <a:t>: I heard about this package called </a:t>
            </a:r>
            <a:r>
              <a:rPr b="1" lang="en" sz="1800">
                <a:solidFill>
                  <a:schemeClr val="dk2"/>
                </a:solidFill>
                <a:latin typeface="Open Sans"/>
                <a:ea typeface="Open Sans"/>
                <a:cs typeface="Open Sans"/>
                <a:sym typeface="Open Sans"/>
              </a:rPr>
              <a:t>PyMC3</a:t>
            </a:r>
            <a:r>
              <a:rPr lang="en" sz="1800">
                <a:solidFill>
                  <a:schemeClr val="dk2"/>
                </a:solidFill>
                <a:latin typeface="Open Sans Light"/>
                <a:ea typeface="Open Sans Light"/>
                <a:cs typeface="Open Sans Light"/>
                <a:sym typeface="Open Sans Light"/>
              </a:rPr>
              <a:t> that all the cool kids use!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par>
                                <p:cTn fill="hold" nodeType="with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par>
                                <p:cTn fill="hold" nodeType="with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par>
                                <p:cTn fill="hold" nodeType="with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par>
                                <p:cTn fill="hold" nodeType="with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pic>
        <p:nvPicPr>
          <p:cNvPr id="136" name="Google Shape;136;p23"/>
          <p:cNvPicPr preferRelativeResize="0"/>
          <p:nvPr/>
        </p:nvPicPr>
        <p:blipFill>
          <a:blip r:embed="rId3">
            <a:alphaModFix/>
          </a:blip>
          <a:stretch>
            <a:fillRect/>
          </a:stretch>
        </p:blipFill>
        <p:spPr>
          <a:xfrm>
            <a:off x="457200" y="72023"/>
            <a:ext cx="1823671" cy="1023525"/>
          </a:xfrm>
          <a:prstGeom prst="rect">
            <a:avLst/>
          </a:prstGeom>
          <a:noFill/>
          <a:ln>
            <a:noFill/>
          </a:ln>
        </p:spPr>
      </p:pic>
      <p:sp>
        <p:nvSpPr>
          <p:cNvPr id="137" name="Google Shape;137;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333333"/>
              </a:buClr>
              <a:buSzPts val="1600"/>
              <a:buFont typeface="Arial"/>
              <a:buChar char="●"/>
            </a:pPr>
            <a:r>
              <a:rPr lang="en" sz="1600">
                <a:solidFill>
                  <a:srgbClr val="333333"/>
                </a:solidFill>
              </a:rPr>
              <a:t>Probabilistic Programming framework for Python, FOSS</a:t>
            </a:r>
            <a:endParaRPr sz="1600">
              <a:solidFill>
                <a:srgbClr val="333333"/>
              </a:solidFill>
            </a:endParaRPr>
          </a:p>
          <a:p>
            <a:pPr indent="-330200" lvl="0" marL="457200" rtl="0" algn="l">
              <a:spcBef>
                <a:spcPts val="1000"/>
              </a:spcBef>
              <a:spcAft>
                <a:spcPts val="0"/>
              </a:spcAft>
              <a:buClr>
                <a:srgbClr val="333333"/>
              </a:buClr>
              <a:buSzPts val="1600"/>
              <a:buFont typeface="Arial"/>
              <a:buChar char="●"/>
            </a:pPr>
            <a:r>
              <a:rPr lang="en" sz="1600"/>
              <a:t>Specify arbitrary models in code by plugging probability distributions into each other</a:t>
            </a:r>
            <a:endParaRPr sz="1600">
              <a:solidFill>
                <a:srgbClr val="333333"/>
              </a:solidFill>
            </a:endParaRPr>
          </a:p>
          <a:p>
            <a:pPr indent="-330200" lvl="0" marL="457200" rtl="0" algn="l">
              <a:lnSpc>
                <a:spcPct val="115000"/>
              </a:lnSpc>
              <a:spcBef>
                <a:spcPts val="1000"/>
              </a:spcBef>
              <a:spcAft>
                <a:spcPts val="0"/>
              </a:spcAft>
              <a:buClr>
                <a:srgbClr val="333333"/>
              </a:buClr>
              <a:buSzPts val="1600"/>
              <a:buFont typeface="Arial"/>
              <a:buChar char="●"/>
            </a:pPr>
            <a:r>
              <a:rPr lang="en" sz="1600">
                <a:solidFill>
                  <a:srgbClr val="333333"/>
                </a:solidFill>
              </a:rPr>
              <a:t>Intuitive model specification syntax</a:t>
            </a:r>
            <a:endParaRPr sz="1600">
              <a:solidFill>
                <a:srgbClr val="333333"/>
              </a:solidFill>
            </a:endParaRPr>
          </a:p>
          <a:p>
            <a:pPr indent="-317500" lvl="1" marL="914400" rtl="0" algn="l">
              <a:lnSpc>
                <a:spcPct val="115000"/>
              </a:lnSpc>
              <a:spcBef>
                <a:spcPts val="1000"/>
              </a:spcBef>
              <a:spcAft>
                <a:spcPts val="0"/>
              </a:spcAft>
              <a:buSzPts val="1400"/>
              <a:buFont typeface="Arial"/>
              <a:buChar char="○"/>
            </a:pPr>
            <a:r>
              <a:rPr lang="en" sz="1400">
                <a:solidFill>
                  <a:srgbClr val="333333"/>
                </a:solidFill>
              </a:rPr>
              <a:t>For example: x ~ N(0,1) translates to </a:t>
            </a:r>
            <a:r>
              <a:rPr lang="en" sz="1400">
                <a:solidFill>
                  <a:srgbClr val="333333"/>
                </a:solidFill>
                <a:latin typeface="Courier New"/>
                <a:ea typeface="Courier New"/>
                <a:cs typeface="Courier New"/>
                <a:sym typeface="Courier New"/>
              </a:rPr>
              <a:t>x = Normal('x', 0, 1)</a:t>
            </a:r>
            <a:endParaRPr sz="1400">
              <a:solidFill>
                <a:srgbClr val="333333"/>
              </a:solidFill>
              <a:latin typeface="Courier New"/>
              <a:ea typeface="Courier New"/>
              <a:cs typeface="Courier New"/>
              <a:sym typeface="Courier New"/>
            </a:endParaRPr>
          </a:p>
          <a:p>
            <a:pPr indent="-330200" lvl="0" marL="457200" rtl="0" algn="l">
              <a:lnSpc>
                <a:spcPct val="115000"/>
              </a:lnSpc>
              <a:spcBef>
                <a:spcPts val="1000"/>
              </a:spcBef>
              <a:spcAft>
                <a:spcPts val="0"/>
              </a:spcAft>
              <a:buClr>
                <a:srgbClr val="333333"/>
              </a:buClr>
              <a:buSzPts val="1600"/>
              <a:buFont typeface="Open Sans"/>
              <a:buChar char="●"/>
            </a:pPr>
            <a:r>
              <a:rPr lang="en" sz="1600">
                <a:solidFill>
                  <a:srgbClr val="333333"/>
                </a:solidFill>
              </a:rPr>
              <a:t>Inference Button</a:t>
            </a:r>
            <a:r>
              <a:rPr lang="en" sz="1600">
                <a:solidFill>
                  <a:srgbClr val="333333"/>
                </a:solidFill>
              </a:rPr>
              <a:t>: Automatic and powerful inference for any model</a:t>
            </a:r>
            <a:endParaRPr sz="1600">
              <a:solidFill>
                <a:srgbClr val="333333"/>
              </a:solidFill>
            </a:endParaRPr>
          </a:p>
          <a:p>
            <a:pPr indent="-317500" lvl="1" marL="914400" rtl="0" algn="l">
              <a:lnSpc>
                <a:spcPct val="115000"/>
              </a:lnSpc>
              <a:spcBef>
                <a:spcPts val="1000"/>
              </a:spcBef>
              <a:spcAft>
                <a:spcPts val="0"/>
              </a:spcAft>
              <a:buSzPts val="1400"/>
              <a:buFont typeface="Open Sans"/>
              <a:buChar char="○"/>
            </a:pPr>
            <a:r>
              <a:rPr b="1" lang="en" sz="1400">
                <a:solidFill>
                  <a:srgbClr val="333333"/>
                </a:solidFill>
              </a:rPr>
              <a:t>Sampling algorithms (MCMC)</a:t>
            </a:r>
            <a:r>
              <a:rPr lang="en" sz="1400">
                <a:solidFill>
                  <a:srgbClr val="333333"/>
                </a:solidFill>
              </a:rPr>
              <a:t>: More </a:t>
            </a:r>
            <a:r>
              <a:rPr lang="en">
                <a:solidFill>
                  <a:srgbClr val="333333"/>
                </a:solidFill>
              </a:rPr>
              <a:t>a</a:t>
            </a:r>
            <a:r>
              <a:rPr lang="en" sz="1400">
                <a:solidFill>
                  <a:srgbClr val="333333"/>
                </a:solidFill>
              </a:rPr>
              <a:t>ccurate, but slower</a:t>
            </a:r>
            <a:endParaRPr sz="1400">
              <a:solidFill>
                <a:srgbClr val="333333"/>
              </a:solidFill>
            </a:endParaRPr>
          </a:p>
          <a:p>
            <a:pPr indent="-317500" lvl="1" marL="914400" rtl="0" algn="l">
              <a:lnSpc>
                <a:spcPct val="115000"/>
              </a:lnSpc>
              <a:spcBef>
                <a:spcPts val="1000"/>
              </a:spcBef>
              <a:spcAft>
                <a:spcPts val="0"/>
              </a:spcAft>
              <a:buSzPts val="1400"/>
              <a:buFont typeface="Open Sans"/>
              <a:buChar char="○"/>
            </a:pPr>
            <a:r>
              <a:rPr b="1" lang="en" sz="1400">
                <a:solidFill>
                  <a:srgbClr val="333333"/>
                </a:solidFill>
              </a:rPr>
              <a:t>Variational inference (ADVI)</a:t>
            </a:r>
            <a:r>
              <a:rPr lang="en" sz="1400">
                <a:solidFill>
                  <a:srgbClr val="333333"/>
                </a:solidFill>
              </a:rPr>
              <a:t>: Less accurate</a:t>
            </a:r>
            <a:r>
              <a:rPr lang="en">
                <a:solidFill>
                  <a:srgbClr val="333333"/>
                </a:solidFill>
              </a:rPr>
              <a:t>, </a:t>
            </a:r>
            <a:r>
              <a:rPr lang="en" sz="1400">
                <a:solidFill>
                  <a:srgbClr val="333333"/>
                </a:solidFill>
              </a:rPr>
              <a:t>but much faster</a:t>
            </a:r>
            <a:endParaRPr sz="1400">
              <a:solidFill>
                <a:srgbClr val="333333"/>
              </a:solidFill>
            </a:endParaRPr>
          </a:p>
          <a:p>
            <a:pPr indent="-330200" lvl="0" marL="457200" rtl="0" algn="l">
              <a:lnSpc>
                <a:spcPct val="115000"/>
              </a:lnSpc>
              <a:spcBef>
                <a:spcPts val="1000"/>
              </a:spcBef>
              <a:spcAft>
                <a:spcPts val="0"/>
              </a:spcAft>
              <a:buClr>
                <a:srgbClr val="333333"/>
              </a:buClr>
              <a:buSzPts val="1600"/>
              <a:buFont typeface="Open Sans"/>
              <a:buChar char="●"/>
            </a:pPr>
            <a:r>
              <a:rPr lang="en" sz="1600">
                <a:solidFill>
                  <a:srgbClr val="333333"/>
                </a:solidFill>
              </a:rPr>
              <a:t>Thin layer on top of </a:t>
            </a:r>
            <a:r>
              <a:rPr lang="en" sz="1600">
                <a:solidFill>
                  <a:srgbClr val="4078C0"/>
                </a:solidFill>
                <a:uFill>
                  <a:noFill/>
                </a:uFill>
                <a:hlinkClick r:id="rId4"/>
              </a:rPr>
              <a:t>Theano</a:t>
            </a:r>
            <a:r>
              <a:rPr lang="en" sz="1600">
                <a:solidFill>
                  <a:srgbClr val="333333"/>
                </a:solidFill>
              </a:rPr>
              <a:t> (deep learning library like TensorFlow):</a:t>
            </a:r>
            <a:endParaRPr sz="1600">
              <a:solidFill>
                <a:srgbClr val="333333"/>
              </a:solidFill>
            </a:endParaRPr>
          </a:p>
          <a:p>
            <a:pPr indent="-317500" lvl="1" marL="914400" rtl="0" algn="l">
              <a:lnSpc>
                <a:spcPct val="115000"/>
              </a:lnSpc>
              <a:spcBef>
                <a:spcPts val="1000"/>
              </a:spcBef>
              <a:spcAft>
                <a:spcPts val="1000"/>
              </a:spcAft>
              <a:buSzPts val="1400"/>
              <a:buFont typeface="Open Sans"/>
              <a:buChar char="○"/>
            </a:pPr>
            <a:r>
              <a:rPr lang="en" sz="1400">
                <a:solidFill>
                  <a:srgbClr val="333333"/>
                </a:solidFill>
              </a:rPr>
              <a:t>Computation optimization and dynamic C and GPU compilation</a:t>
            </a:r>
            <a:endParaRPr sz="1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xEl>
                                              <p:pRg end="0" st="0"/>
                                            </p:txEl>
                                          </p:spTgt>
                                        </p:tgtEl>
                                        <p:attrNameLst>
                                          <p:attrName>style.visibility</p:attrName>
                                        </p:attrNameLst>
                                      </p:cBhvr>
                                      <p:to>
                                        <p:strVal val="visible"/>
                                      </p:to>
                                    </p:set>
                                    <p:animEffect filter="fade" transition="in">
                                      <p:cBhvr>
                                        <p:cTn dur="1000"/>
                                        <p:tgtEl>
                                          <p:spTgt spid="13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xEl>
                                              <p:pRg end="1" st="1"/>
                                            </p:txEl>
                                          </p:spTgt>
                                        </p:tgtEl>
                                        <p:attrNameLst>
                                          <p:attrName>style.visibility</p:attrName>
                                        </p:attrNameLst>
                                      </p:cBhvr>
                                      <p:to>
                                        <p:strVal val="visible"/>
                                      </p:to>
                                    </p:set>
                                    <p:animEffect filter="fade" transition="in">
                                      <p:cBhvr>
                                        <p:cTn dur="1000"/>
                                        <p:tgtEl>
                                          <p:spTgt spid="13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xEl>
                                              <p:pRg end="2" st="2"/>
                                            </p:txEl>
                                          </p:spTgt>
                                        </p:tgtEl>
                                        <p:attrNameLst>
                                          <p:attrName>style.visibility</p:attrName>
                                        </p:attrNameLst>
                                      </p:cBhvr>
                                      <p:to>
                                        <p:strVal val="visible"/>
                                      </p:to>
                                    </p:set>
                                    <p:animEffect filter="fade" transition="in">
                                      <p:cBhvr>
                                        <p:cTn dur="1000"/>
                                        <p:tgtEl>
                                          <p:spTgt spid="13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xEl>
                                              <p:pRg end="3" st="3"/>
                                            </p:txEl>
                                          </p:spTgt>
                                        </p:tgtEl>
                                        <p:attrNameLst>
                                          <p:attrName>style.visibility</p:attrName>
                                        </p:attrNameLst>
                                      </p:cBhvr>
                                      <p:to>
                                        <p:strVal val="visible"/>
                                      </p:to>
                                    </p:set>
                                    <p:animEffect filter="fade" transition="in">
                                      <p:cBhvr>
                                        <p:cTn dur="1000"/>
                                        <p:tgtEl>
                                          <p:spTgt spid="13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xEl>
                                              <p:pRg end="4" st="4"/>
                                            </p:txEl>
                                          </p:spTgt>
                                        </p:tgtEl>
                                        <p:attrNameLst>
                                          <p:attrName>style.visibility</p:attrName>
                                        </p:attrNameLst>
                                      </p:cBhvr>
                                      <p:to>
                                        <p:strVal val="visible"/>
                                      </p:to>
                                    </p:set>
                                    <p:animEffect filter="fade" transition="in">
                                      <p:cBhvr>
                                        <p:cTn dur="1000"/>
                                        <p:tgtEl>
                                          <p:spTgt spid="13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xEl>
                                              <p:pRg end="5" st="5"/>
                                            </p:txEl>
                                          </p:spTgt>
                                        </p:tgtEl>
                                        <p:attrNameLst>
                                          <p:attrName>style.visibility</p:attrName>
                                        </p:attrNameLst>
                                      </p:cBhvr>
                                      <p:to>
                                        <p:strVal val="visible"/>
                                      </p:to>
                                    </p:set>
                                    <p:animEffect filter="fade" transition="in">
                                      <p:cBhvr>
                                        <p:cTn dur="1000"/>
                                        <p:tgtEl>
                                          <p:spTgt spid="13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xEl>
                                              <p:pRg end="6" st="6"/>
                                            </p:txEl>
                                          </p:spTgt>
                                        </p:tgtEl>
                                        <p:attrNameLst>
                                          <p:attrName>style.visibility</p:attrName>
                                        </p:attrNameLst>
                                      </p:cBhvr>
                                      <p:to>
                                        <p:strVal val="visible"/>
                                      </p:to>
                                    </p:set>
                                    <p:animEffect filter="fade" transition="in">
                                      <p:cBhvr>
                                        <p:cTn dur="1000"/>
                                        <p:tgtEl>
                                          <p:spTgt spid="13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xEl>
                                              <p:pRg end="7" st="7"/>
                                            </p:txEl>
                                          </p:spTgt>
                                        </p:tgtEl>
                                        <p:attrNameLst>
                                          <p:attrName>style.visibility</p:attrName>
                                        </p:attrNameLst>
                                      </p:cBhvr>
                                      <p:to>
                                        <p:strVal val="visible"/>
                                      </p:to>
                                    </p:set>
                                    <p:animEffect filter="fade" transition="in">
                                      <p:cBhvr>
                                        <p:cTn dur="1000"/>
                                        <p:tgtEl>
                                          <p:spTgt spid="13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xEl>
                                              <p:pRg end="8" st="8"/>
                                            </p:txEl>
                                          </p:spTgt>
                                        </p:tgtEl>
                                        <p:attrNameLst>
                                          <p:attrName>style.visibility</p:attrName>
                                        </p:attrNameLst>
                                      </p:cBhvr>
                                      <p:to>
                                        <p:strVal val="visible"/>
                                      </p:to>
                                    </p:set>
                                    <p:animEffect filter="fade" transition="in">
                                      <p:cBhvr>
                                        <p:cTn dur="1000"/>
                                        <p:tgtEl>
                                          <p:spTgt spid="137">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pic>
        <p:nvPicPr>
          <p:cNvPr id="142" name="Google Shape;142;p24"/>
          <p:cNvPicPr preferRelativeResize="0"/>
          <p:nvPr/>
        </p:nvPicPr>
        <p:blipFill>
          <a:blip r:embed="rId3">
            <a:alphaModFix/>
          </a:blip>
          <a:stretch>
            <a:fillRect/>
          </a:stretch>
        </p:blipFill>
        <p:spPr>
          <a:xfrm flipH="1">
            <a:off x="8610925" y="4143658"/>
            <a:ext cx="484500" cy="999833"/>
          </a:xfrm>
          <a:prstGeom prst="rect">
            <a:avLst/>
          </a:prstGeom>
          <a:noFill/>
          <a:ln>
            <a:noFill/>
          </a:ln>
        </p:spPr>
      </p:pic>
      <p:sp>
        <p:nvSpPr>
          <p:cNvPr id="143" name="Google Shape;143;p24"/>
          <p:cNvSpPr txBox="1"/>
          <p:nvPr>
            <p:ph type="title"/>
          </p:nvPr>
        </p:nvSpPr>
        <p:spPr>
          <a:xfrm>
            <a:off x="311700" y="445025"/>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t>
            </a:r>
            <a:r>
              <a:rPr lang="en"/>
              <a:t>ogistic </a:t>
            </a:r>
            <a:r>
              <a:rPr lang="en"/>
              <a:t>regression</a:t>
            </a:r>
            <a:endParaRPr/>
          </a:p>
        </p:txBody>
      </p:sp>
      <p:sp>
        <p:nvSpPr>
          <p:cNvPr id="144" name="Google Shape;144;p24"/>
          <p:cNvSpPr txBox="1"/>
          <p:nvPr>
            <p:ph idx="1" type="body"/>
          </p:nvPr>
        </p:nvSpPr>
        <p:spPr>
          <a:xfrm>
            <a:off x="457200" y="1200150"/>
            <a:ext cx="4327800" cy="37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Courier New"/>
                <a:ea typeface="Courier New"/>
                <a:cs typeface="Courier New"/>
                <a:sym typeface="Courier New"/>
              </a:rPr>
              <a:t>X = [X1, X2] # data</a:t>
            </a:r>
            <a:endParaRPr sz="2400">
              <a:latin typeface="Courier New"/>
              <a:ea typeface="Courier New"/>
              <a:cs typeface="Courier New"/>
              <a:sym typeface="Courier New"/>
            </a:endParaRPr>
          </a:p>
          <a:p>
            <a:pPr indent="0" lvl="0" marL="0" rtl="0" algn="l">
              <a:spcBef>
                <a:spcPts val="1600"/>
              </a:spcBef>
              <a:spcAft>
                <a:spcPts val="0"/>
              </a:spcAft>
              <a:buNone/>
            </a:pPr>
            <a:r>
              <a:rPr lang="en" sz="2400">
                <a:latin typeface="Courier New"/>
                <a:ea typeface="Courier New"/>
                <a:cs typeface="Courier New"/>
                <a:sym typeface="Courier New"/>
              </a:rPr>
              <a:t>W = [W1, W2] # coeffs</a:t>
            </a:r>
            <a:endParaRPr sz="2400">
              <a:latin typeface="Courier New"/>
              <a:ea typeface="Courier New"/>
              <a:cs typeface="Courier New"/>
              <a:sym typeface="Courier New"/>
            </a:endParaRPr>
          </a:p>
          <a:p>
            <a:pPr indent="0" lvl="0" marL="0" rtl="0" algn="l">
              <a:spcBef>
                <a:spcPts val="1600"/>
              </a:spcBef>
              <a:spcAft>
                <a:spcPts val="0"/>
              </a:spcAft>
              <a:buNone/>
            </a:pPr>
            <a:r>
              <a:rPr lang="en" sz="2400">
                <a:latin typeface="Courier New"/>
                <a:ea typeface="Courier New"/>
                <a:cs typeface="Courier New"/>
                <a:sym typeface="Courier New"/>
              </a:rPr>
              <a:t>linear = </a:t>
            </a:r>
            <a:r>
              <a:rPr lang="en" sz="2400">
                <a:latin typeface="Courier New"/>
                <a:ea typeface="Courier New"/>
                <a:cs typeface="Courier New"/>
                <a:sym typeface="Courier New"/>
              </a:rPr>
              <a:t>dot(</a:t>
            </a:r>
            <a:r>
              <a:rPr lang="en" sz="2400">
                <a:latin typeface="Courier New"/>
                <a:ea typeface="Courier New"/>
                <a:cs typeface="Courier New"/>
                <a:sym typeface="Courier New"/>
              </a:rPr>
              <a:t>X, W)</a:t>
            </a:r>
            <a:endParaRPr sz="2400">
              <a:latin typeface="Courier New"/>
              <a:ea typeface="Courier New"/>
              <a:cs typeface="Courier New"/>
              <a:sym typeface="Courier New"/>
            </a:endParaRPr>
          </a:p>
          <a:p>
            <a:pPr indent="0" lvl="0" marL="0" rtl="0" algn="l">
              <a:spcBef>
                <a:spcPts val="1600"/>
              </a:spcBef>
              <a:spcAft>
                <a:spcPts val="0"/>
              </a:spcAft>
              <a:buNone/>
            </a:pPr>
            <a:r>
              <a:rPr lang="en" sz="2400">
                <a:latin typeface="Courier New"/>
                <a:ea typeface="Courier New"/>
                <a:cs typeface="Courier New"/>
                <a:sym typeface="Courier New"/>
              </a:rPr>
              <a:t>prob = sigmoid(linear)</a:t>
            </a:r>
            <a:endParaRPr sz="2400">
              <a:latin typeface="Courier New"/>
              <a:ea typeface="Courier New"/>
              <a:cs typeface="Courier New"/>
              <a:sym typeface="Courier New"/>
            </a:endParaRPr>
          </a:p>
          <a:p>
            <a:pPr indent="0" lvl="0" marL="0" rtl="0" algn="l">
              <a:spcBef>
                <a:spcPts val="1600"/>
              </a:spcBef>
              <a:spcAft>
                <a:spcPts val="1600"/>
              </a:spcAft>
              <a:buNone/>
            </a:pPr>
            <a:r>
              <a:rPr lang="en" sz="2400">
                <a:latin typeface="Courier New"/>
                <a:ea typeface="Courier New"/>
                <a:cs typeface="Courier New"/>
                <a:sym typeface="Courier New"/>
              </a:rPr>
              <a:t>Y ~ Bernoulli(prob)</a:t>
            </a:r>
            <a:endParaRPr sz="2400">
              <a:latin typeface="Courier New"/>
              <a:ea typeface="Courier New"/>
              <a:cs typeface="Courier New"/>
              <a:sym typeface="Courier New"/>
            </a:endParaRPr>
          </a:p>
        </p:txBody>
      </p:sp>
      <p:sp>
        <p:nvSpPr>
          <p:cNvPr id="145" name="Google Shape;145;p24"/>
          <p:cNvSpPr txBox="1"/>
          <p:nvPr>
            <p:ph type="title"/>
          </p:nvPr>
        </p:nvSpPr>
        <p:spPr>
          <a:xfrm>
            <a:off x="4784875" y="501500"/>
            <a:ext cx="4260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Perceptron</a:t>
            </a:r>
            <a:endParaRPr/>
          </a:p>
        </p:txBody>
      </p:sp>
      <p:pic>
        <p:nvPicPr>
          <p:cNvPr id="146" name="Google Shape;146;p24"/>
          <p:cNvPicPr preferRelativeResize="0"/>
          <p:nvPr/>
        </p:nvPicPr>
        <p:blipFill>
          <a:blip r:embed="rId4">
            <a:alphaModFix/>
          </a:blip>
          <a:stretch>
            <a:fillRect/>
          </a:stretch>
        </p:blipFill>
        <p:spPr>
          <a:xfrm>
            <a:off x="4775196" y="3296200"/>
            <a:ext cx="484459" cy="572700"/>
          </a:xfrm>
          <a:prstGeom prst="rect">
            <a:avLst/>
          </a:prstGeom>
          <a:noFill/>
          <a:ln>
            <a:noFill/>
          </a:ln>
        </p:spPr>
      </p:pic>
      <p:sp>
        <p:nvSpPr>
          <p:cNvPr id="147" name="Google Shape;147;p24"/>
          <p:cNvSpPr/>
          <p:nvPr/>
        </p:nvSpPr>
        <p:spPr>
          <a:xfrm>
            <a:off x="5363275" y="3250025"/>
            <a:ext cx="3453300" cy="1037400"/>
          </a:xfrm>
          <a:prstGeom prst="wedgeRoundRectCallout">
            <a:avLst>
              <a:gd fmla="val -57636" name="adj1"/>
              <a:gd fmla="val -1587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Open Sans Light"/>
                <a:ea typeface="Open Sans Light"/>
                <a:cs typeface="Open Sans Light"/>
                <a:sym typeface="Open Sans Light"/>
              </a:rPr>
              <a:t>We just call this a </a:t>
            </a:r>
            <a:r>
              <a:rPr b="1" lang="en" sz="1800">
                <a:solidFill>
                  <a:schemeClr val="dk2"/>
                </a:solidFill>
                <a:latin typeface="Open Sans"/>
                <a:ea typeface="Open Sans"/>
                <a:cs typeface="Open Sans"/>
                <a:sym typeface="Open Sans"/>
              </a:rPr>
              <a:t>p</a:t>
            </a:r>
            <a:r>
              <a:rPr b="1" lang="en" sz="1800">
                <a:solidFill>
                  <a:schemeClr val="dk2"/>
                </a:solidFill>
                <a:latin typeface="Open Sans"/>
                <a:ea typeface="Open Sans"/>
                <a:cs typeface="Open Sans"/>
                <a:sym typeface="Open Sans"/>
              </a:rPr>
              <a:t>erceptron</a:t>
            </a:r>
            <a:r>
              <a:rPr lang="en" sz="1800">
                <a:solidFill>
                  <a:schemeClr val="dk2"/>
                </a:solidFill>
                <a:latin typeface="Open Sans Light"/>
                <a:ea typeface="Open Sans Light"/>
                <a:cs typeface="Open Sans Light"/>
                <a:sym typeface="Open Sans Light"/>
              </a:rPr>
              <a:t>, but you need regularization to make this really work.</a:t>
            </a:r>
            <a:endParaRPr/>
          </a:p>
        </p:txBody>
      </p:sp>
      <p:sp>
        <p:nvSpPr>
          <p:cNvPr id="148" name="Google Shape;148;p24"/>
          <p:cNvSpPr/>
          <p:nvPr/>
        </p:nvSpPr>
        <p:spPr>
          <a:xfrm>
            <a:off x="6524651" y="1580648"/>
            <a:ext cx="1035900" cy="103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pen Sans Light"/>
                <a:ea typeface="Open Sans Light"/>
                <a:cs typeface="Open Sans Light"/>
                <a:sym typeface="Open Sans Light"/>
              </a:rPr>
              <a:t>sigm(</a:t>
            </a:r>
            <a:r>
              <a:rPr lang="en" sz="1000">
                <a:latin typeface="Open Sans Light"/>
                <a:ea typeface="Open Sans Light"/>
                <a:cs typeface="Open Sans Light"/>
                <a:sym typeface="Open Sans Light"/>
              </a:rPr>
              <a:t>XW)</a:t>
            </a:r>
            <a:endParaRPr sz="1000">
              <a:latin typeface="Open Sans Light"/>
              <a:ea typeface="Open Sans Light"/>
              <a:cs typeface="Open Sans Light"/>
              <a:sym typeface="Open Sans Light"/>
            </a:endParaRPr>
          </a:p>
        </p:txBody>
      </p:sp>
      <p:sp>
        <p:nvSpPr>
          <p:cNvPr id="149" name="Google Shape;149;p24"/>
          <p:cNvSpPr/>
          <p:nvPr/>
        </p:nvSpPr>
        <p:spPr>
          <a:xfrm>
            <a:off x="5534949" y="1269275"/>
            <a:ext cx="591600" cy="591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Light"/>
                <a:ea typeface="Open Sans Light"/>
                <a:cs typeface="Open Sans Light"/>
                <a:sym typeface="Open Sans Light"/>
              </a:rPr>
              <a:t>X1</a:t>
            </a:r>
            <a:endParaRPr>
              <a:latin typeface="Open Sans Light"/>
              <a:ea typeface="Open Sans Light"/>
              <a:cs typeface="Open Sans Light"/>
              <a:sym typeface="Open Sans Light"/>
            </a:endParaRPr>
          </a:p>
        </p:txBody>
      </p:sp>
      <p:sp>
        <p:nvSpPr>
          <p:cNvPr id="150" name="Google Shape;150;p24"/>
          <p:cNvSpPr/>
          <p:nvPr/>
        </p:nvSpPr>
        <p:spPr>
          <a:xfrm>
            <a:off x="5534949" y="2356990"/>
            <a:ext cx="591600" cy="591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Light"/>
                <a:ea typeface="Open Sans Light"/>
                <a:cs typeface="Open Sans Light"/>
                <a:sym typeface="Open Sans Light"/>
              </a:rPr>
              <a:t>X2</a:t>
            </a:r>
            <a:endParaRPr>
              <a:latin typeface="Open Sans Light"/>
              <a:ea typeface="Open Sans Light"/>
              <a:cs typeface="Open Sans Light"/>
              <a:sym typeface="Open Sans Light"/>
            </a:endParaRPr>
          </a:p>
        </p:txBody>
      </p:sp>
      <p:sp>
        <p:nvSpPr>
          <p:cNvPr id="151" name="Google Shape;151;p24"/>
          <p:cNvSpPr/>
          <p:nvPr/>
        </p:nvSpPr>
        <p:spPr>
          <a:xfrm>
            <a:off x="7959097" y="1803029"/>
            <a:ext cx="591600" cy="591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Light"/>
                <a:ea typeface="Open Sans Light"/>
                <a:cs typeface="Open Sans Light"/>
                <a:sym typeface="Open Sans Light"/>
              </a:rPr>
              <a:t>Y</a:t>
            </a:r>
            <a:endParaRPr>
              <a:latin typeface="Open Sans Light"/>
              <a:ea typeface="Open Sans Light"/>
              <a:cs typeface="Open Sans Light"/>
              <a:sym typeface="Open Sans Light"/>
            </a:endParaRPr>
          </a:p>
        </p:txBody>
      </p:sp>
      <p:cxnSp>
        <p:nvCxnSpPr>
          <p:cNvPr id="152" name="Google Shape;152;p24"/>
          <p:cNvCxnSpPr>
            <a:stCxn id="149" idx="6"/>
            <a:endCxn id="148" idx="1"/>
          </p:cNvCxnSpPr>
          <p:nvPr/>
        </p:nvCxnSpPr>
        <p:spPr>
          <a:xfrm>
            <a:off x="6126549" y="1565075"/>
            <a:ext cx="549900" cy="167400"/>
          </a:xfrm>
          <a:prstGeom prst="straightConnector1">
            <a:avLst/>
          </a:prstGeom>
          <a:noFill/>
          <a:ln cap="flat" cmpd="sng" w="9525">
            <a:solidFill>
              <a:schemeClr val="dk2"/>
            </a:solidFill>
            <a:prstDash val="solid"/>
            <a:round/>
            <a:headEnd len="med" w="med" type="none"/>
            <a:tailEnd len="med" w="med" type="triangle"/>
          </a:ln>
        </p:spPr>
      </p:cxnSp>
      <p:cxnSp>
        <p:nvCxnSpPr>
          <p:cNvPr id="153" name="Google Shape;153;p24"/>
          <p:cNvCxnSpPr>
            <a:stCxn id="150" idx="6"/>
            <a:endCxn id="148" idx="3"/>
          </p:cNvCxnSpPr>
          <p:nvPr/>
        </p:nvCxnSpPr>
        <p:spPr>
          <a:xfrm flipH="1" rot="10800000">
            <a:off x="6126549" y="2464990"/>
            <a:ext cx="549900" cy="187800"/>
          </a:xfrm>
          <a:prstGeom prst="straightConnector1">
            <a:avLst/>
          </a:prstGeom>
          <a:noFill/>
          <a:ln cap="flat" cmpd="sng" w="9525">
            <a:solidFill>
              <a:schemeClr val="dk2"/>
            </a:solidFill>
            <a:prstDash val="solid"/>
            <a:round/>
            <a:headEnd len="med" w="med" type="none"/>
            <a:tailEnd len="med" w="med" type="triangle"/>
          </a:ln>
        </p:spPr>
      </p:cxnSp>
      <p:cxnSp>
        <p:nvCxnSpPr>
          <p:cNvPr id="154" name="Google Shape;154;p24"/>
          <p:cNvCxnSpPr>
            <a:stCxn id="148" idx="6"/>
            <a:endCxn id="151" idx="2"/>
          </p:cNvCxnSpPr>
          <p:nvPr/>
        </p:nvCxnSpPr>
        <p:spPr>
          <a:xfrm>
            <a:off x="7560551" y="2098598"/>
            <a:ext cx="398400" cy="300"/>
          </a:xfrm>
          <a:prstGeom prst="straightConnector1">
            <a:avLst/>
          </a:prstGeom>
          <a:noFill/>
          <a:ln cap="flat" cmpd="sng" w="9525">
            <a:solidFill>
              <a:schemeClr val="dk2"/>
            </a:solidFill>
            <a:prstDash val="solid"/>
            <a:round/>
            <a:headEnd len="med" w="med" type="none"/>
            <a:tailEnd len="med" w="med" type="triangle"/>
          </a:ln>
        </p:spPr>
      </p:cxnSp>
      <p:sp>
        <p:nvSpPr>
          <p:cNvPr id="155" name="Google Shape;155;p24"/>
          <p:cNvSpPr txBox="1"/>
          <p:nvPr/>
        </p:nvSpPr>
        <p:spPr>
          <a:xfrm>
            <a:off x="6126410" y="1580648"/>
            <a:ext cx="429000" cy="3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pen Sans Light"/>
                <a:ea typeface="Open Sans Light"/>
                <a:cs typeface="Open Sans Light"/>
                <a:sym typeface="Open Sans Light"/>
              </a:rPr>
              <a:t>W1</a:t>
            </a:r>
            <a:endParaRPr sz="1000">
              <a:latin typeface="Open Sans Light"/>
              <a:ea typeface="Open Sans Light"/>
              <a:cs typeface="Open Sans Light"/>
              <a:sym typeface="Open Sans Light"/>
            </a:endParaRPr>
          </a:p>
        </p:txBody>
      </p:sp>
      <p:sp>
        <p:nvSpPr>
          <p:cNvPr id="156" name="Google Shape;156;p24"/>
          <p:cNvSpPr txBox="1"/>
          <p:nvPr/>
        </p:nvSpPr>
        <p:spPr>
          <a:xfrm>
            <a:off x="6166380" y="2546671"/>
            <a:ext cx="429000" cy="3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pen Sans Light"/>
                <a:ea typeface="Open Sans Light"/>
                <a:cs typeface="Open Sans Light"/>
                <a:sym typeface="Open Sans Light"/>
              </a:rPr>
              <a:t>W2</a:t>
            </a:r>
            <a:endParaRPr sz="1000">
              <a:latin typeface="Open Sans Light"/>
              <a:ea typeface="Open Sans Light"/>
              <a:cs typeface="Open Sans Light"/>
              <a:sym typeface="Open Sans Light"/>
            </a:endParaRPr>
          </a:p>
        </p:txBody>
      </p:sp>
      <p:pic>
        <p:nvPicPr>
          <p:cNvPr id="157" name="Google Shape;157;p24"/>
          <p:cNvPicPr preferRelativeResize="0"/>
          <p:nvPr/>
        </p:nvPicPr>
        <p:blipFill>
          <a:blip r:embed="rId5">
            <a:alphaModFix/>
          </a:blip>
          <a:stretch>
            <a:fillRect/>
          </a:stretch>
        </p:blipFill>
        <p:spPr>
          <a:xfrm>
            <a:off x="2199600" y="3491406"/>
            <a:ext cx="484500" cy="322492"/>
          </a:xfrm>
          <a:prstGeom prst="rect">
            <a:avLst/>
          </a:prstGeom>
          <a:noFill/>
          <a:ln>
            <a:noFill/>
          </a:ln>
        </p:spPr>
      </p:pic>
      <p:sp>
        <p:nvSpPr>
          <p:cNvPr id="158" name="Google Shape;158;p24"/>
          <p:cNvSpPr/>
          <p:nvPr/>
        </p:nvSpPr>
        <p:spPr>
          <a:xfrm>
            <a:off x="5363275" y="4425500"/>
            <a:ext cx="3015600" cy="668100"/>
          </a:xfrm>
          <a:prstGeom prst="wedgeRoundRectCallout">
            <a:avLst>
              <a:gd fmla="val 61831" name="adj1"/>
              <a:gd fmla="val -3956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Open Sans Light"/>
                <a:ea typeface="Open Sans Light"/>
                <a:cs typeface="Open Sans Light"/>
                <a:sym typeface="Open Sans Light"/>
              </a:rPr>
              <a:t>Good point, we can include that too: priors!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par>
                                <p:cTn fill="hold" nodeType="with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par>
                                <p:cTn fill="hold" nodeType="with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par>
                                <p:cTn fill="hold" nodeType="with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par>
                                <p:cTn fill="hold" nodeType="with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par>
                                <p:cTn fill="hold" nodeType="with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par>
                                <p:cTn fill="hold" nodeType="with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par>
                                <p:cTn fill="hold" nodeType="with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par>
                                <p:cTn fill="hold" nodeType="with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par>
                                <p:cTn fill="hold" nodeType="with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pic>
        <p:nvPicPr>
          <p:cNvPr id="163" name="Google Shape;163;p25"/>
          <p:cNvPicPr preferRelativeResize="0"/>
          <p:nvPr/>
        </p:nvPicPr>
        <p:blipFill>
          <a:blip r:embed="rId3">
            <a:alphaModFix/>
          </a:blip>
          <a:stretch>
            <a:fillRect/>
          </a:stretch>
        </p:blipFill>
        <p:spPr>
          <a:xfrm>
            <a:off x="1521050" y="1063375"/>
            <a:ext cx="5704493" cy="2415050"/>
          </a:xfrm>
          <a:prstGeom prst="rect">
            <a:avLst/>
          </a:prstGeom>
          <a:noFill/>
          <a:ln>
            <a:noFill/>
          </a:ln>
        </p:spPr>
      </p:pic>
      <p:sp>
        <p:nvSpPr>
          <p:cNvPr id="164" name="Google Shape;164;p25"/>
          <p:cNvSpPr txBox="1"/>
          <p:nvPr>
            <p:ph idx="4294967295" type="title"/>
          </p:nvPr>
        </p:nvSpPr>
        <p:spPr>
          <a:xfrm>
            <a:off x="457200" y="205978"/>
            <a:ext cx="82296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Bayesian perceptron</a:t>
            </a:r>
            <a:endParaRPr/>
          </a:p>
        </p:txBody>
      </p:sp>
      <p:pic>
        <p:nvPicPr>
          <p:cNvPr id="165" name="Google Shape;165;p25"/>
          <p:cNvPicPr preferRelativeResize="0"/>
          <p:nvPr/>
        </p:nvPicPr>
        <p:blipFill>
          <a:blip r:embed="rId4">
            <a:alphaModFix/>
          </a:blip>
          <a:stretch>
            <a:fillRect/>
          </a:stretch>
        </p:blipFill>
        <p:spPr>
          <a:xfrm>
            <a:off x="1473850" y="3478425"/>
            <a:ext cx="4865252" cy="1665075"/>
          </a:xfrm>
          <a:prstGeom prst="rect">
            <a:avLst/>
          </a:prstGeom>
          <a:noFill/>
          <a:ln>
            <a:noFill/>
          </a:ln>
        </p:spPr>
      </p:pic>
      <p:sp>
        <p:nvSpPr>
          <p:cNvPr id="166" name="Google Shape;166;p25"/>
          <p:cNvSpPr txBox="1"/>
          <p:nvPr/>
        </p:nvSpPr>
        <p:spPr>
          <a:xfrm>
            <a:off x="6510175" y="4030250"/>
            <a:ext cx="2633700" cy="3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Light"/>
                <a:ea typeface="Open Sans Light"/>
                <a:cs typeface="Open Sans Light"/>
                <a:sym typeface="Open Sans Light"/>
              </a:rPr>
              <a:t>Similar to</a:t>
            </a:r>
            <a:r>
              <a:rPr lang="en">
                <a:latin typeface="Open Sans Light"/>
                <a:ea typeface="Open Sans Light"/>
                <a:cs typeface="Open Sans Light"/>
                <a:sym typeface="Open Sans Light"/>
              </a:rPr>
              <a:t> maximum likelihood</a:t>
            </a:r>
            <a:endParaRPr>
              <a:latin typeface="Open Sans Light"/>
              <a:ea typeface="Open Sans Light"/>
              <a:cs typeface="Open Sans Light"/>
              <a:sym typeface="Open Sans Light"/>
            </a:endParaRPr>
          </a:p>
        </p:txBody>
      </p:sp>
      <p:sp>
        <p:nvSpPr>
          <p:cNvPr id="167" name="Google Shape;167;p25"/>
          <p:cNvSpPr txBox="1"/>
          <p:nvPr/>
        </p:nvSpPr>
        <p:spPr>
          <a:xfrm>
            <a:off x="6678050" y="4501850"/>
            <a:ext cx="2396100" cy="4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Light"/>
                <a:ea typeface="Open Sans Light"/>
                <a:cs typeface="Open Sans Light"/>
                <a:sym typeface="Open Sans Light"/>
              </a:rPr>
              <a:t>Uncertainty estimate!</a:t>
            </a:r>
            <a:endParaRPr>
              <a:latin typeface="Open Sans Light"/>
              <a:ea typeface="Open Sans Light"/>
              <a:cs typeface="Open Sans Light"/>
              <a:sym typeface="Open Sans Light"/>
            </a:endParaRPr>
          </a:p>
        </p:txBody>
      </p:sp>
      <p:cxnSp>
        <p:nvCxnSpPr>
          <p:cNvPr id="168" name="Google Shape;168;p25"/>
          <p:cNvCxnSpPr>
            <a:stCxn id="166" idx="1"/>
          </p:cNvCxnSpPr>
          <p:nvPr/>
        </p:nvCxnSpPr>
        <p:spPr>
          <a:xfrm rot="10800000">
            <a:off x="4339075" y="4143200"/>
            <a:ext cx="2171100" cy="81600"/>
          </a:xfrm>
          <a:prstGeom prst="straightConnector1">
            <a:avLst/>
          </a:prstGeom>
          <a:noFill/>
          <a:ln cap="flat" cmpd="sng" w="9525">
            <a:solidFill>
              <a:schemeClr val="dk2"/>
            </a:solidFill>
            <a:prstDash val="solid"/>
            <a:round/>
            <a:headEnd len="med" w="med" type="none"/>
            <a:tailEnd len="med" w="med" type="triangle"/>
          </a:ln>
        </p:spPr>
      </p:cxnSp>
      <p:cxnSp>
        <p:nvCxnSpPr>
          <p:cNvPr id="169" name="Google Shape;169;p25"/>
          <p:cNvCxnSpPr>
            <a:stCxn id="167" idx="1"/>
          </p:cNvCxnSpPr>
          <p:nvPr/>
        </p:nvCxnSpPr>
        <p:spPr>
          <a:xfrm flipH="1">
            <a:off x="4483550" y="4737650"/>
            <a:ext cx="2194500" cy="83400"/>
          </a:xfrm>
          <a:prstGeom prst="straightConnector1">
            <a:avLst/>
          </a:prstGeom>
          <a:noFill/>
          <a:ln cap="flat" cmpd="sng" w="9525">
            <a:solidFill>
              <a:schemeClr val="dk2"/>
            </a:solidFill>
            <a:prstDash val="solid"/>
            <a:round/>
            <a:headEnd len="med" w="med" type="none"/>
            <a:tailEnd len="med" w="med" type="triangle"/>
          </a:ln>
        </p:spPr>
      </p:cxnSp>
      <p:pic>
        <p:nvPicPr>
          <p:cNvPr descr="Screen Shot 2017-06-11 at 12.52.20.png" id="170" name="Google Shape;170;p25"/>
          <p:cNvPicPr preferRelativeResize="0"/>
          <p:nvPr/>
        </p:nvPicPr>
        <p:blipFill>
          <a:blip r:embed="rId5">
            <a:alphaModFix/>
          </a:blip>
          <a:stretch>
            <a:fillRect/>
          </a:stretch>
        </p:blipFill>
        <p:spPr>
          <a:xfrm>
            <a:off x="6588740" y="2805890"/>
            <a:ext cx="2574720" cy="189225"/>
          </a:xfrm>
          <a:prstGeom prst="rect">
            <a:avLst/>
          </a:prstGeom>
          <a:noFill/>
          <a:ln>
            <a:noFill/>
          </a:ln>
        </p:spPr>
      </p:pic>
      <p:cxnSp>
        <p:nvCxnSpPr>
          <p:cNvPr id="171" name="Google Shape;171;p25"/>
          <p:cNvCxnSpPr>
            <a:stCxn id="172" idx="3"/>
          </p:cNvCxnSpPr>
          <p:nvPr/>
        </p:nvCxnSpPr>
        <p:spPr>
          <a:xfrm>
            <a:off x="1372284" y="1391325"/>
            <a:ext cx="2838600" cy="389100"/>
          </a:xfrm>
          <a:prstGeom prst="straightConnector1">
            <a:avLst/>
          </a:prstGeom>
          <a:noFill/>
          <a:ln cap="flat" cmpd="sng" w="9525">
            <a:solidFill>
              <a:schemeClr val="dk2"/>
            </a:solidFill>
            <a:prstDash val="solid"/>
            <a:round/>
            <a:headEnd len="med" w="med" type="none"/>
            <a:tailEnd len="med" w="med" type="triangle"/>
          </a:ln>
        </p:spPr>
      </p:cxnSp>
      <p:cxnSp>
        <p:nvCxnSpPr>
          <p:cNvPr id="173" name="Google Shape;173;p25"/>
          <p:cNvCxnSpPr>
            <a:stCxn id="174" idx="3"/>
          </p:cNvCxnSpPr>
          <p:nvPr/>
        </p:nvCxnSpPr>
        <p:spPr>
          <a:xfrm flipH="1" rot="10800000">
            <a:off x="973352" y="1835844"/>
            <a:ext cx="993600" cy="735900"/>
          </a:xfrm>
          <a:prstGeom prst="straightConnector1">
            <a:avLst/>
          </a:prstGeom>
          <a:noFill/>
          <a:ln cap="flat" cmpd="sng" w="9525">
            <a:solidFill>
              <a:schemeClr val="dk2"/>
            </a:solidFill>
            <a:prstDash val="solid"/>
            <a:round/>
            <a:headEnd len="med" w="med" type="none"/>
            <a:tailEnd len="med" w="med" type="triangle"/>
          </a:ln>
        </p:spPr>
      </p:cxnSp>
      <p:cxnSp>
        <p:nvCxnSpPr>
          <p:cNvPr id="175" name="Google Shape;175;p25"/>
          <p:cNvCxnSpPr>
            <a:stCxn id="176" idx="3"/>
          </p:cNvCxnSpPr>
          <p:nvPr/>
        </p:nvCxnSpPr>
        <p:spPr>
          <a:xfrm flipH="1" rot="10800000">
            <a:off x="1134908" y="2112812"/>
            <a:ext cx="887400" cy="1704900"/>
          </a:xfrm>
          <a:prstGeom prst="straightConnector1">
            <a:avLst/>
          </a:prstGeom>
          <a:noFill/>
          <a:ln cap="flat" cmpd="sng" w="9525">
            <a:solidFill>
              <a:schemeClr val="dk2"/>
            </a:solidFill>
            <a:prstDash val="solid"/>
            <a:round/>
            <a:headEnd len="med" w="med" type="none"/>
            <a:tailEnd len="med" w="med" type="triangle"/>
          </a:ln>
        </p:spPr>
      </p:cxnSp>
      <p:cxnSp>
        <p:nvCxnSpPr>
          <p:cNvPr id="177" name="Google Shape;177;p25"/>
          <p:cNvCxnSpPr>
            <a:stCxn id="170" idx="0"/>
          </p:cNvCxnSpPr>
          <p:nvPr/>
        </p:nvCxnSpPr>
        <p:spPr>
          <a:xfrm rot="10800000">
            <a:off x="6676400" y="2675990"/>
            <a:ext cx="1199700" cy="129900"/>
          </a:xfrm>
          <a:prstGeom prst="straightConnector1">
            <a:avLst/>
          </a:prstGeom>
          <a:noFill/>
          <a:ln cap="flat" cmpd="sng" w="9525">
            <a:solidFill>
              <a:schemeClr val="dk2"/>
            </a:solidFill>
            <a:prstDash val="solid"/>
            <a:round/>
            <a:headEnd len="med" w="med" type="none"/>
            <a:tailEnd len="med" w="med" type="triangle"/>
          </a:ln>
        </p:spPr>
      </p:cxnSp>
      <p:pic>
        <p:nvPicPr>
          <p:cNvPr descr="Screen Shot 2017-06-12 at 11.51.37.png" id="172" name="Google Shape;172;p25"/>
          <p:cNvPicPr preferRelativeResize="0"/>
          <p:nvPr/>
        </p:nvPicPr>
        <p:blipFill>
          <a:blip r:embed="rId6">
            <a:alphaModFix/>
          </a:blip>
          <a:stretch>
            <a:fillRect/>
          </a:stretch>
        </p:blipFill>
        <p:spPr>
          <a:xfrm>
            <a:off x="105151" y="923696"/>
            <a:ext cx="1267133" cy="935258"/>
          </a:xfrm>
          <a:prstGeom prst="rect">
            <a:avLst/>
          </a:prstGeom>
          <a:noFill/>
          <a:ln>
            <a:noFill/>
          </a:ln>
        </p:spPr>
      </p:pic>
      <p:pic>
        <p:nvPicPr>
          <p:cNvPr descr="Screen Shot 2017-06-12 at 11.51.17.png" id="176" name="Google Shape;176;p25"/>
          <p:cNvPicPr preferRelativeResize="0"/>
          <p:nvPr/>
        </p:nvPicPr>
        <p:blipFill>
          <a:blip r:embed="rId7">
            <a:alphaModFix/>
          </a:blip>
          <a:stretch>
            <a:fillRect/>
          </a:stretch>
        </p:blipFill>
        <p:spPr>
          <a:xfrm>
            <a:off x="367163" y="3284556"/>
            <a:ext cx="767745" cy="1066313"/>
          </a:xfrm>
          <a:prstGeom prst="rect">
            <a:avLst/>
          </a:prstGeom>
          <a:noFill/>
          <a:ln>
            <a:noFill/>
          </a:ln>
        </p:spPr>
      </p:pic>
      <p:pic>
        <p:nvPicPr>
          <p:cNvPr descr="Screen Shot 2017-06-12 at 11.50.53.png" id="174" name="Google Shape;174;p25"/>
          <p:cNvPicPr preferRelativeResize="0"/>
          <p:nvPr/>
        </p:nvPicPr>
        <p:blipFill>
          <a:blip r:embed="rId8">
            <a:alphaModFix/>
          </a:blip>
          <a:stretch>
            <a:fillRect/>
          </a:stretch>
        </p:blipFill>
        <p:spPr>
          <a:xfrm>
            <a:off x="205600" y="2063367"/>
            <a:ext cx="767752" cy="1016753"/>
          </a:xfrm>
          <a:prstGeom prst="rect">
            <a:avLst/>
          </a:prstGeom>
          <a:noFill/>
          <a:ln>
            <a:noFill/>
          </a:ln>
        </p:spPr>
      </p:pic>
      <p:pic>
        <p:nvPicPr>
          <p:cNvPr id="178" name="Google Shape;178;p25"/>
          <p:cNvPicPr preferRelativeResize="0"/>
          <p:nvPr/>
        </p:nvPicPr>
        <p:blipFill>
          <a:blip r:embed="rId9">
            <a:alphaModFix/>
          </a:blip>
          <a:stretch>
            <a:fillRect/>
          </a:stretch>
        </p:blipFill>
        <p:spPr>
          <a:xfrm>
            <a:off x="5032771" y="72150"/>
            <a:ext cx="484459" cy="572700"/>
          </a:xfrm>
          <a:prstGeom prst="rect">
            <a:avLst/>
          </a:prstGeom>
          <a:noFill/>
          <a:ln>
            <a:noFill/>
          </a:ln>
        </p:spPr>
      </p:pic>
      <p:sp>
        <p:nvSpPr>
          <p:cNvPr id="179" name="Google Shape;179;p25"/>
          <p:cNvSpPr/>
          <p:nvPr/>
        </p:nvSpPr>
        <p:spPr>
          <a:xfrm>
            <a:off x="5620850" y="25975"/>
            <a:ext cx="3453300" cy="1037400"/>
          </a:xfrm>
          <a:prstGeom prst="wedgeRoundRectCallout">
            <a:avLst>
              <a:gd fmla="val -57636" name="adj1"/>
              <a:gd fmla="val -1587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Open Sans Light"/>
                <a:ea typeface="Open Sans Light"/>
                <a:cs typeface="Open Sans Light"/>
                <a:sym typeface="Open Sans Light"/>
              </a:rPr>
              <a:t>So far that's just two lines of scikit-learn code!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par>
                                <p:cTn fill="hold" nodeType="with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par>
                                <p:cTn fill="hold" nodeType="with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par>
                                <p:cTn fill="hold" nodeType="with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par>
                                <p:cTn fill="hold" nodeType="with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par>
                                <p:cTn fill="hold" nodeType="with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par>
                                <p:cTn fill="hold" nodeType="with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par>
                                <p:cTn fill="hold" nodeType="with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Posteriors represent ensemble of solutions</a:t>
            </a:r>
            <a:endParaRPr/>
          </a:p>
        </p:txBody>
      </p:sp>
      <p:sp>
        <p:nvSpPr>
          <p:cNvPr id="185" name="Google Shape;185;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6" name="Google Shape;186;p26"/>
          <p:cNvPicPr preferRelativeResize="0"/>
          <p:nvPr/>
        </p:nvPicPr>
        <p:blipFill>
          <a:blip r:embed="rId3">
            <a:alphaModFix/>
          </a:blip>
          <a:stretch>
            <a:fillRect/>
          </a:stretch>
        </p:blipFill>
        <p:spPr>
          <a:xfrm>
            <a:off x="38100" y="1438515"/>
            <a:ext cx="8161020" cy="324897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Ensemble of decision boundaries</a:t>
            </a:r>
            <a:endParaRPr/>
          </a:p>
        </p:txBody>
      </p:sp>
      <p:sp>
        <p:nvSpPr>
          <p:cNvPr id="192" name="Google Shape;192;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3" name="Google Shape;193;p27"/>
          <p:cNvPicPr preferRelativeResize="0"/>
          <p:nvPr/>
        </p:nvPicPr>
        <p:blipFill>
          <a:blip r:embed="rId3">
            <a:alphaModFix/>
          </a:blip>
          <a:stretch>
            <a:fillRect/>
          </a:stretch>
        </p:blipFill>
        <p:spPr>
          <a:xfrm>
            <a:off x="1261475" y="1152475"/>
            <a:ext cx="6621049" cy="3917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Uncertainty in each prediction</a:t>
            </a:r>
            <a:endParaRPr/>
          </a:p>
        </p:txBody>
      </p:sp>
      <p:sp>
        <p:nvSpPr>
          <p:cNvPr id="199" name="Google Shape;199;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0" name="Google Shape;200;p28"/>
          <p:cNvPicPr preferRelativeResize="0"/>
          <p:nvPr/>
        </p:nvPicPr>
        <p:blipFill>
          <a:blip r:embed="rId3">
            <a:alphaModFix/>
          </a:blip>
          <a:stretch>
            <a:fillRect/>
          </a:stretch>
        </p:blipFill>
        <p:spPr>
          <a:xfrm>
            <a:off x="1344550" y="1152475"/>
            <a:ext cx="6454901" cy="3991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pic>
        <p:nvPicPr>
          <p:cNvPr id="205" name="Google Shape;205;p29"/>
          <p:cNvPicPr preferRelativeResize="0"/>
          <p:nvPr/>
        </p:nvPicPr>
        <p:blipFill>
          <a:blip r:embed="rId3">
            <a:alphaModFix/>
          </a:blip>
          <a:stretch>
            <a:fillRect/>
          </a:stretch>
        </p:blipFill>
        <p:spPr>
          <a:xfrm>
            <a:off x="311696" y="1951525"/>
            <a:ext cx="484459" cy="572700"/>
          </a:xfrm>
          <a:prstGeom prst="rect">
            <a:avLst/>
          </a:prstGeom>
          <a:noFill/>
          <a:ln>
            <a:noFill/>
          </a:ln>
        </p:spPr>
      </p:pic>
      <p:pic>
        <p:nvPicPr>
          <p:cNvPr id="206" name="Google Shape;206;p29"/>
          <p:cNvPicPr preferRelativeResize="0"/>
          <p:nvPr/>
        </p:nvPicPr>
        <p:blipFill>
          <a:blip r:embed="rId4">
            <a:alphaModFix/>
          </a:blip>
          <a:stretch>
            <a:fillRect/>
          </a:stretch>
        </p:blipFill>
        <p:spPr>
          <a:xfrm flipH="1">
            <a:off x="8502088" y="312950"/>
            <a:ext cx="641925" cy="1324650"/>
          </a:xfrm>
          <a:prstGeom prst="rect">
            <a:avLst/>
          </a:prstGeom>
          <a:noFill/>
          <a:ln>
            <a:noFill/>
          </a:ln>
        </p:spPr>
      </p:pic>
      <p:sp>
        <p:nvSpPr>
          <p:cNvPr id="207" name="Google Shape;207;p29"/>
          <p:cNvSpPr/>
          <p:nvPr/>
        </p:nvSpPr>
        <p:spPr>
          <a:xfrm>
            <a:off x="932100" y="688925"/>
            <a:ext cx="7362300" cy="572700"/>
          </a:xfrm>
          <a:prstGeom prst="wedgeRoundRectCallout">
            <a:avLst>
              <a:gd fmla="val 54595" name="adj1"/>
              <a:gd fmla="val -3175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i="1" lang="en" sz="1800">
                <a:solidFill>
                  <a:schemeClr val="dk2"/>
                </a:solidFill>
                <a:latin typeface="Open Sans Light"/>
                <a:ea typeface="Open Sans Light"/>
                <a:cs typeface="Open Sans Light"/>
                <a:sym typeface="Open Sans Light"/>
              </a:rPr>
              <a:t>Stats Rick</a:t>
            </a:r>
            <a:r>
              <a:rPr lang="en" sz="1800">
                <a:solidFill>
                  <a:schemeClr val="dk2"/>
                </a:solidFill>
                <a:latin typeface="Open Sans Light"/>
                <a:ea typeface="Open Sans Light"/>
                <a:cs typeface="Open Sans Light"/>
                <a:sym typeface="Open Sans Light"/>
              </a:rPr>
              <a:t>: Boom -- you can't do that with scikit-learn! </a:t>
            </a:r>
            <a:endParaRPr sz="1800">
              <a:solidFill>
                <a:schemeClr val="dk2"/>
              </a:solidFill>
              <a:latin typeface="Open Sans Light"/>
              <a:ea typeface="Open Sans Light"/>
              <a:cs typeface="Open Sans Light"/>
              <a:sym typeface="Open Sans Light"/>
            </a:endParaRPr>
          </a:p>
        </p:txBody>
      </p:sp>
      <p:sp>
        <p:nvSpPr>
          <p:cNvPr id="208" name="Google Shape;208;p29"/>
          <p:cNvSpPr/>
          <p:nvPr/>
        </p:nvSpPr>
        <p:spPr>
          <a:xfrm>
            <a:off x="932100" y="1951525"/>
            <a:ext cx="7362300" cy="1584300"/>
          </a:xfrm>
          <a:prstGeom prst="wedgeRoundRectCallout">
            <a:avLst>
              <a:gd fmla="val -53526" name="adj1"/>
              <a:gd fmla="val -28205"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i="1" lang="en" sz="1800">
                <a:solidFill>
                  <a:schemeClr val="dk2"/>
                </a:solidFill>
                <a:latin typeface="Open Sans Light"/>
                <a:ea typeface="Open Sans Light"/>
                <a:cs typeface="Open Sans Light"/>
                <a:sym typeface="Open Sans Light"/>
              </a:rPr>
              <a:t>ML Morty</a:t>
            </a:r>
            <a:r>
              <a:rPr lang="en" sz="1800">
                <a:solidFill>
                  <a:schemeClr val="dk2"/>
                </a:solidFill>
                <a:latin typeface="Open Sans Light"/>
                <a:ea typeface="Open Sans Light"/>
                <a:cs typeface="Open Sans Light"/>
                <a:sym typeface="Open Sans Light"/>
              </a:rPr>
              <a:t>: I guess, but what is it with you </a:t>
            </a:r>
            <a:r>
              <a:rPr b="1" lang="en" sz="1800">
                <a:solidFill>
                  <a:schemeClr val="dk2"/>
                </a:solidFill>
                <a:latin typeface="Open Sans"/>
                <a:ea typeface="Open Sans"/>
                <a:cs typeface="Open Sans"/>
                <a:sym typeface="Open Sans"/>
              </a:rPr>
              <a:t>statisticians</a:t>
            </a:r>
            <a:r>
              <a:rPr lang="en" sz="1800">
                <a:solidFill>
                  <a:schemeClr val="dk2"/>
                </a:solidFill>
                <a:latin typeface="Open Sans Light"/>
                <a:ea typeface="Open Sans Light"/>
                <a:cs typeface="Open Sans Light"/>
                <a:sym typeface="Open Sans Light"/>
              </a:rPr>
              <a:t> and your </a:t>
            </a:r>
            <a:r>
              <a:rPr b="1" lang="en" sz="1800">
                <a:solidFill>
                  <a:schemeClr val="dk2"/>
                </a:solidFill>
                <a:latin typeface="Open Sans"/>
                <a:ea typeface="Open Sans"/>
                <a:cs typeface="Open Sans"/>
                <a:sym typeface="Open Sans"/>
              </a:rPr>
              <a:t>linear models</a:t>
            </a:r>
            <a:r>
              <a:rPr lang="en" sz="1800">
                <a:solidFill>
                  <a:schemeClr val="dk2"/>
                </a:solidFill>
                <a:latin typeface="Open Sans Light"/>
                <a:ea typeface="Open Sans Light"/>
                <a:cs typeface="Open Sans Light"/>
                <a:sym typeface="Open Sans Light"/>
              </a:rPr>
              <a:t>? The world is </a:t>
            </a:r>
            <a:r>
              <a:rPr b="1" lang="en" sz="1800">
                <a:solidFill>
                  <a:schemeClr val="dk2"/>
                </a:solidFill>
                <a:latin typeface="Open Sans"/>
                <a:ea typeface="Open Sans"/>
                <a:cs typeface="Open Sans"/>
                <a:sym typeface="Open Sans"/>
              </a:rPr>
              <a:t>complex</a:t>
            </a:r>
            <a:r>
              <a:rPr lang="en" sz="1800">
                <a:solidFill>
                  <a:schemeClr val="dk2"/>
                </a:solidFill>
                <a:latin typeface="Open Sans Light"/>
                <a:ea typeface="Open Sans Light"/>
                <a:cs typeface="Open Sans Light"/>
                <a:sym typeface="Open Sans Light"/>
              </a:rPr>
              <a:t>! In ML we actually extended the idea of a linear perceptron to a </a:t>
            </a:r>
            <a:r>
              <a:rPr b="1" lang="en" sz="1800">
                <a:solidFill>
                  <a:schemeClr val="dk2"/>
                </a:solidFill>
                <a:latin typeface="Open Sans"/>
                <a:ea typeface="Open Sans"/>
                <a:cs typeface="Open Sans"/>
                <a:sym typeface="Open Sans"/>
              </a:rPr>
              <a:t>neural network</a:t>
            </a:r>
            <a:r>
              <a:rPr lang="en" sz="1800">
                <a:solidFill>
                  <a:schemeClr val="dk2"/>
                </a:solidFill>
                <a:latin typeface="Open Sans Light"/>
                <a:ea typeface="Open Sans Light"/>
                <a:cs typeface="Open Sans Light"/>
                <a:sym typeface="Open Sans Light"/>
              </a:rPr>
              <a:t> which is great at learning </a:t>
            </a:r>
            <a:r>
              <a:rPr b="1" lang="en" sz="1800">
                <a:solidFill>
                  <a:schemeClr val="dk2"/>
                </a:solidFill>
                <a:latin typeface="Open Sans"/>
                <a:ea typeface="Open Sans"/>
                <a:cs typeface="Open Sans"/>
                <a:sym typeface="Open Sans"/>
              </a:rPr>
              <a:t>non-linearities</a:t>
            </a:r>
            <a:r>
              <a:rPr lang="en" sz="1800">
                <a:solidFill>
                  <a:schemeClr val="dk2"/>
                </a:solidFill>
                <a:latin typeface="Open Sans Light"/>
                <a:ea typeface="Open Sans Light"/>
                <a:cs typeface="Open Sans Light"/>
                <a:sym typeface="Open Sans Light"/>
              </a:rPr>
              <a: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an Artificial </a:t>
            </a:r>
            <a:r>
              <a:rPr lang="en"/>
              <a:t>Neural Network?</a:t>
            </a:r>
            <a:endParaRPr/>
          </a:p>
        </p:txBody>
      </p:sp>
      <p:sp>
        <p:nvSpPr>
          <p:cNvPr id="214" name="Google Shape;214;p30"/>
          <p:cNvSpPr txBox="1"/>
          <p:nvPr>
            <p:ph idx="1" type="body"/>
          </p:nvPr>
        </p:nvSpPr>
        <p:spPr>
          <a:xfrm>
            <a:off x="457200" y="1200150"/>
            <a:ext cx="3648900" cy="372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Stack perceptrons vertically and horizontally.</a:t>
            </a:r>
            <a:endParaRPr/>
          </a:p>
        </p:txBody>
      </p:sp>
      <p:pic>
        <p:nvPicPr>
          <p:cNvPr id="215" name="Google Shape;215;p30"/>
          <p:cNvPicPr preferRelativeResize="0"/>
          <p:nvPr/>
        </p:nvPicPr>
        <p:blipFill>
          <a:blip r:embed="rId3">
            <a:alphaModFix/>
          </a:blip>
          <a:stretch>
            <a:fillRect/>
          </a:stretch>
        </p:blipFill>
        <p:spPr>
          <a:xfrm>
            <a:off x="716675" y="2114500"/>
            <a:ext cx="2377599" cy="2740301"/>
          </a:xfrm>
          <a:prstGeom prst="rect">
            <a:avLst/>
          </a:prstGeom>
          <a:noFill/>
          <a:ln>
            <a:noFill/>
          </a:ln>
        </p:spPr>
      </p:pic>
      <p:sp>
        <p:nvSpPr>
          <p:cNvPr id="216" name="Google Shape;216;p30"/>
          <p:cNvSpPr/>
          <p:nvPr/>
        </p:nvSpPr>
        <p:spPr>
          <a:xfrm>
            <a:off x="5198225" y="2780975"/>
            <a:ext cx="668100" cy="66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latin typeface="Open Sans Light"/>
              <a:ea typeface="Open Sans Light"/>
              <a:cs typeface="Open Sans Light"/>
              <a:sym typeface="Open Sans Light"/>
            </a:endParaRPr>
          </a:p>
        </p:txBody>
      </p:sp>
      <p:sp>
        <p:nvSpPr>
          <p:cNvPr id="217" name="Google Shape;217;p30"/>
          <p:cNvSpPr/>
          <p:nvPr/>
        </p:nvSpPr>
        <p:spPr>
          <a:xfrm>
            <a:off x="3829165" y="2383150"/>
            <a:ext cx="668100" cy="66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Light"/>
                <a:ea typeface="Open Sans Light"/>
                <a:cs typeface="Open Sans Light"/>
                <a:sym typeface="Open Sans Light"/>
              </a:rPr>
              <a:t>X1</a:t>
            </a:r>
            <a:endParaRPr>
              <a:latin typeface="Open Sans Light"/>
              <a:ea typeface="Open Sans Light"/>
              <a:cs typeface="Open Sans Light"/>
              <a:sym typeface="Open Sans Light"/>
            </a:endParaRPr>
          </a:p>
        </p:txBody>
      </p:sp>
      <p:sp>
        <p:nvSpPr>
          <p:cNvPr id="218" name="Google Shape;218;p30"/>
          <p:cNvSpPr/>
          <p:nvPr/>
        </p:nvSpPr>
        <p:spPr>
          <a:xfrm>
            <a:off x="3812190" y="3178800"/>
            <a:ext cx="668100" cy="66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Light"/>
                <a:ea typeface="Open Sans Light"/>
                <a:cs typeface="Open Sans Light"/>
                <a:sym typeface="Open Sans Light"/>
              </a:rPr>
              <a:t>X2</a:t>
            </a:r>
            <a:endParaRPr>
              <a:latin typeface="Open Sans Light"/>
              <a:ea typeface="Open Sans Light"/>
              <a:cs typeface="Open Sans Light"/>
              <a:sym typeface="Open Sans Light"/>
            </a:endParaRPr>
          </a:p>
        </p:txBody>
      </p:sp>
      <p:sp>
        <p:nvSpPr>
          <p:cNvPr id="219" name="Google Shape;219;p30"/>
          <p:cNvSpPr/>
          <p:nvPr/>
        </p:nvSpPr>
        <p:spPr>
          <a:xfrm>
            <a:off x="7757315" y="2780975"/>
            <a:ext cx="668100" cy="66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Light"/>
                <a:ea typeface="Open Sans Light"/>
                <a:cs typeface="Open Sans Light"/>
                <a:sym typeface="Open Sans Light"/>
              </a:rPr>
              <a:t>Y</a:t>
            </a:r>
            <a:endParaRPr>
              <a:latin typeface="Open Sans Light"/>
              <a:ea typeface="Open Sans Light"/>
              <a:cs typeface="Open Sans Light"/>
              <a:sym typeface="Open Sans Light"/>
            </a:endParaRPr>
          </a:p>
        </p:txBody>
      </p:sp>
      <p:cxnSp>
        <p:nvCxnSpPr>
          <p:cNvPr id="220" name="Google Shape;220;p30"/>
          <p:cNvCxnSpPr>
            <a:stCxn id="217" idx="6"/>
            <a:endCxn id="216" idx="2"/>
          </p:cNvCxnSpPr>
          <p:nvPr/>
        </p:nvCxnSpPr>
        <p:spPr>
          <a:xfrm>
            <a:off x="4497265" y="2717200"/>
            <a:ext cx="701100" cy="397800"/>
          </a:xfrm>
          <a:prstGeom prst="straightConnector1">
            <a:avLst/>
          </a:prstGeom>
          <a:noFill/>
          <a:ln cap="flat" cmpd="sng" w="9525">
            <a:solidFill>
              <a:schemeClr val="dk2"/>
            </a:solidFill>
            <a:prstDash val="solid"/>
            <a:round/>
            <a:headEnd len="med" w="med" type="none"/>
            <a:tailEnd len="med" w="med" type="triangle"/>
          </a:ln>
        </p:spPr>
      </p:cxnSp>
      <p:cxnSp>
        <p:nvCxnSpPr>
          <p:cNvPr id="221" name="Google Shape;221;p30"/>
          <p:cNvCxnSpPr>
            <a:stCxn id="218" idx="6"/>
            <a:endCxn id="216" idx="2"/>
          </p:cNvCxnSpPr>
          <p:nvPr/>
        </p:nvCxnSpPr>
        <p:spPr>
          <a:xfrm flipH="1" rot="10800000">
            <a:off x="4480290" y="3115050"/>
            <a:ext cx="717900" cy="397800"/>
          </a:xfrm>
          <a:prstGeom prst="straightConnector1">
            <a:avLst/>
          </a:prstGeom>
          <a:noFill/>
          <a:ln cap="flat" cmpd="sng" w="9525">
            <a:solidFill>
              <a:schemeClr val="dk2"/>
            </a:solidFill>
            <a:prstDash val="solid"/>
            <a:round/>
            <a:headEnd len="med" w="med" type="none"/>
            <a:tailEnd len="med" w="med" type="triangle"/>
          </a:ln>
        </p:spPr>
      </p:cxnSp>
      <p:cxnSp>
        <p:nvCxnSpPr>
          <p:cNvPr id="222" name="Google Shape;222;p30"/>
          <p:cNvCxnSpPr>
            <a:stCxn id="216" idx="6"/>
            <a:endCxn id="223" idx="2"/>
          </p:cNvCxnSpPr>
          <p:nvPr/>
        </p:nvCxnSpPr>
        <p:spPr>
          <a:xfrm>
            <a:off x="5866325" y="3115025"/>
            <a:ext cx="518400" cy="0"/>
          </a:xfrm>
          <a:prstGeom prst="straightConnector1">
            <a:avLst/>
          </a:prstGeom>
          <a:noFill/>
          <a:ln cap="flat" cmpd="sng" w="9525">
            <a:solidFill>
              <a:schemeClr val="dk2"/>
            </a:solidFill>
            <a:prstDash val="solid"/>
            <a:round/>
            <a:headEnd len="med" w="med" type="none"/>
            <a:tailEnd len="med" w="med" type="triangle"/>
          </a:ln>
        </p:spPr>
      </p:cxnSp>
      <p:sp>
        <p:nvSpPr>
          <p:cNvPr id="224" name="Google Shape;224;p30"/>
          <p:cNvSpPr/>
          <p:nvPr/>
        </p:nvSpPr>
        <p:spPr>
          <a:xfrm>
            <a:off x="5198225" y="3576600"/>
            <a:ext cx="668100" cy="66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latin typeface="Open Sans Light"/>
              <a:ea typeface="Open Sans Light"/>
              <a:cs typeface="Open Sans Light"/>
              <a:sym typeface="Open Sans Light"/>
            </a:endParaRPr>
          </a:p>
        </p:txBody>
      </p:sp>
      <p:sp>
        <p:nvSpPr>
          <p:cNvPr id="225" name="Google Shape;225;p30"/>
          <p:cNvSpPr/>
          <p:nvPr/>
        </p:nvSpPr>
        <p:spPr>
          <a:xfrm>
            <a:off x="5198225" y="1985350"/>
            <a:ext cx="668100" cy="66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latin typeface="Open Sans Light"/>
              <a:ea typeface="Open Sans Light"/>
              <a:cs typeface="Open Sans Light"/>
              <a:sym typeface="Open Sans Light"/>
            </a:endParaRPr>
          </a:p>
        </p:txBody>
      </p:sp>
      <p:sp>
        <p:nvSpPr>
          <p:cNvPr id="223" name="Google Shape;223;p30"/>
          <p:cNvSpPr/>
          <p:nvPr/>
        </p:nvSpPr>
        <p:spPr>
          <a:xfrm>
            <a:off x="6384775" y="2780975"/>
            <a:ext cx="668100" cy="66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latin typeface="Open Sans Light"/>
              <a:ea typeface="Open Sans Light"/>
              <a:cs typeface="Open Sans Light"/>
              <a:sym typeface="Open Sans Light"/>
            </a:endParaRPr>
          </a:p>
        </p:txBody>
      </p:sp>
      <p:sp>
        <p:nvSpPr>
          <p:cNvPr id="226" name="Google Shape;226;p30"/>
          <p:cNvSpPr/>
          <p:nvPr/>
        </p:nvSpPr>
        <p:spPr>
          <a:xfrm>
            <a:off x="6384775" y="3576600"/>
            <a:ext cx="668100" cy="66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latin typeface="Open Sans Light"/>
              <a:ea typeface="Open Sans Light"/>
              <a:cs typeface="Open Sans Light"/>
              <a:sym typeface="Open Sans Light"/>
            </a:endParaRPr>
          </a:p>
        </p:txBody>
      </p:sp>
      <p:sp>
        <p:nvSpPr>
          <p:cNvPr id="227" name="Google Shape;227;p30"/>
          <p:cNvSpPr/>
          <p:nvPr/>
        </p:nvSpPr>
        <p:spPr>
          <a:xfrm>
            <a:off x="6384775" y="1985350"/>
            <a:ext cx="668100" cy="66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latin typeface="Open Sans Light"/>
              <a:ea typeface="Open Sans Light"/>
              <a:cs typeface="Open Sans Light"/>
              <a:sym typeface="Open Sans Light"/>
            </a:endParaRPr>
          </a:p>
        </p:txBody>
      </p:sp>
      <p:cxnSp>
        <p:nvCxnSpPr>
          <p:cNvPr id="228" name="Google Shape;228;p30"/>
          <p:cNvCxnSpPr>
            <a:stCxn id="217" idx="6"/>
            <a:endCxn id="225" idx="2"/>
          </p:cNvCxnSpPr>
          <p:nvPr/>
        </p:nvCxnSpPr>
        <p:spPr>
          <a:xfrm flipH="1" rot="10800000">
            <a:off x="4497265" y="2319400"/>
            <a:ext cx="701100" cy="397800"/>
          </a:xfrm>
          <a:prstGeom prst="straightConnector1">
            <a:avLst/>
          </a:prstGeom>
          <a:noFill/>
          <a:ln cap="flat" cmpd="sng" w="9525">
            <a:solidFill>
              <a:schemeClr val="dk2"/>
            </a:solidFill>
            <a:prstDash val="solid"/>
            <a:round/>
            <a:headEnd len="med" w="med" type="none"/>
            <a:tailEnd len="med" w="med" type="triangle"/>
          </a:ln>
        </p:spPr>
      </p:cxnSp>
      <p:cxnSp>
        <p:nvCxnSpPr>
          <p:cNvPr id="229" name="Google Shape;229;p30"/>
          <p:cNvCxnSpPr>
            <a:stCxn id="217" idx="6"/>
            <a:endCxn id="224" idx="2"/>
          </p:cNvCxnSpPr>
          <p:nvPr/>
        </p:nvCxnSpPr>
        <p:spPr>
          <a:xfrm>
            <a:off x="4497265" y="2717200"/>
            <a:ext cx="701100" cy="1193400"/>
          </a:xfrm>
          <a:prstGeom prst="straightConnector1">
            <a:avLst/>
          </a:prstGeom>
          <a:noFill/>
          <a:ln cap="flat" cmpd="sng" w="9525">
            <a:solidFill>
              <a:schemeClr val="dk2"/>
            </a:solidFill>
            <a:prstDash val="solid"/>
            <a:round/>
            <a:headEnd len="med" w="med" type="none"/>
            <a:tailEnd len="med" w="med" type="triangle"/>
          </a:ln>
        </p:spPr>
      </p:cxnSp>
      <p:cxnSp>
        <p:nvCxnSpPr>
          <p:cNvPr id="230" name="Google Shape;230;p30"/>
          <p:cNvCxnSpPr>
            <a:stCxn id="218" idx="6"/>
            <a:endCxn id="225" idx="2"/>
          </p:cNvCxnSpPr>
          <p:nvPr/>
        </p:nvCxnSpPr>
        <p:spPr>
          <a:xfrm flipH="1" rot="10800000">
            <a:off x="4480290" y="2319450"/>
            <a:ext cx="717900" cy="1193400"/>
          </a:xfrm>
          <a:prstGeom prst="straightConnector1">
            <a:avLst/>
          </a:prstGeom>
          <a:noFill/>
          <a:ln cap="flat" cmpd="sng" w="9525">
            <a:solidFill>
              <a:schemeClr val="dk2"/>
            </a:solidFill>
            <a:prstDash val="solid"/>
            <a:round/>
            <a:headEnd len="med" w="med" type="none"/>
            <a:tailEnd len="med" w="med" type="triangle"/>
          </a:ln>
        </p:spPr>
      </p:cxnSp>
      <p:cxnSp>
        <p:nvCxnSpPr>
          <p:cNvPr id="231" name="Google Shape;231;p30"/>
          <p:cNvCxnSpPr>
            <a:stCxn id="218" idx="6"/>
            <a:endCxn id="224" idx="2"/>
          </p:cNvCxnSpPr>
          <p:nvPr/>
        </p:nvCxnSpPr>
        <p:spPr>
          <a:xfrm>
            <a:off x="4480290" y="3512850"/>
            <a:ext cx="717900" cy="397800"/>
          </a:xfrm>
          <a:prstGeom prst="straightConnector1">
            <a:avLst/>
          </a:prstGeom>
          <a:noFill/>
          <a:ln cap="flat" cmpd="sng" w="9525">
            <a:solidFill>
              <a:schemeClr val="dk2"/>
            </a:solidFill>
            <a:prstDash val="solid"/>
            <a:round/>
            <a:headEnd len="med" w="med" type="none"/>
            <a:tailEnd len="med" w="med" type="triangle"/>
          </a:ln>
        </p:spPr>
      </p:cxnSp>
      <p:cxnSp>
        <p:nvCxnSpPr>
          <p:cNvPr id="232" name="Google Shape;232;p30"/>
          <p:cNvCxnSpPr>
            <a:stCxn id="225" idx="6"/>
            <a:endCxn id="227" idx="2"/>
          </p:cNvCxnSpPr>
          <p:nvPr/>
        </p:nvCxnSpPr>
        <p:spPr>
          <a:xfrm>
            <a:off x="5866325" y="2319400"/>
            <a:ext cx="518400" cy="0"/>
          </a:xfrm>
          <a:prstGeom prst="straightConnector1">
            <a:avLst/>
          </a:prstGeom>
          <a:noFill/>
          <a:ln cap="flat" cmpd="sng" w="9525">
            <a:solidFill>
              <a:schemeClr val="dk2"/>
            </a:solidFill>
            <a:prstDash val="solid"/>
            <a:round/>
            <a:headEnd len="med" w="med" type="none"/>
            <a:tailEnd len="med" w="med" type="triangle"/>
          </a:ln>
        </p:spPr>
      </p:cxnSp>
      <p:cxnSp>
        <p:nvCxnSpPr>
          <p:cNvPr id="233" name="Google Shape;233;p30"/>
          <p:cNvCxnSpPr>
            <a:stCxn id="224" idx="6"/>
            <a:endCxn id="226" idx="2"/>
          </p:cNvCxnSpPr>
          <p:nvPr/>
        </p:nvCxnSpPr>
        <p:spPr>
          <a:xfrm>
            <a:off x="5866325" y="3910650"/>
            <a:ext cx="518400" cy="0"/>
          </a:xfrm>
          <a:prstGeom prst="straightConnector1">
            <a:avLst/>
          </a:prstGeom>
          <a:noFill/>
          <a:ln cap="flat" cmpd="sng" w="9525">
            <a:solidFill>
              <a:schemeClr val="dk2"/>
            </a:solidFill>
            <a:prstDash val="solid"/>
            <a:round/>
            <a:headEnd len="med" w="med" type="none"/>
            <a:tailEnd len="med" w="med" type="triangle"/>
          </a:ln>
        </p:spPr>
      </p:cxnSp>
      <p:cxnSp>
        <p:nvCxnSpPr>
          <p:cNvPr id="234" name="Google Shape;234;p30"/>
          <p:cNvCxnSpPr>
            <a:stCxn id="225" idx="6"/>
            <a:endCxn id="223" idx="2"/>
          </p:cNvCxnSpPr>
          <p:nvPr/>
        </p:nvCxnSpPr>
        <p:spPr>
          <a:xfrm>
            <a:off x="5866325" y="2319400"/>
            <a:ext cx="518400" cy="795600"/>
          </a:xfrm>
          <a:prstGeom prst="straightConnector1">
            <a:avLst/>
          </a:prstGeom>
          <a:noFill/>
          <a:ln cap="flat" cmpd="sng" w="9525">
            <a:solidFill>
              <a:schemeClr val="dk2"/>
            </a:solidFill>
            <a:prstDash val="solid"/>
            <a:round/>
            <a:headEnd len="med" w="med" type="none"/>
            <a:tailEnd len="med" w="med" type="triangle"/>
          </a:ln>
        </p:spPr>
      </p:cxnSp>
      <p:cxnSp>
        <p:nvCxnSpPr>
          <p:cNvPr id="235" name="Google Shape;235;p30"/>
          <p:cNvCxnSpPr>
            <a:stCxn id="225" idx="6"/>
            <a:endCxn id="226" idx="2"/>
          </p:cNvCxnSpPr>
          <p:nvPr/>
        </p:nvCxnSpPr>
        <p:spPr>
          <a:xfrm>
            <a:off x="5866325" y="2319400"/>
            <a:ext cx="518400" cy="1591200"/>
          </a:xfrm>
          <a:prstGeom prst="straightConnector1">
            <a:avLst/>
          </a:prstGeom>
          <a:noFill/>
          <a:ln cap="flat" cmpd="sng" w="9525">
            <a:solidFill>
              <a:schemeClr val="dk2"/>
            </a:solidFill>
            <a:prstDash val="solid"/>
            <a:round/>
            <a:headEnd len="med" w="med" type="none"/>
            <a:tailEnd len="med" w="med" type="triangle"/>
          </a:ln>
        </p:spPr>
      </p:cxnSp>
      <p:cxnSp>
        <p:nvCxnSpPr>
          <p:cNvPr id="236" name="Google Shape;236;p30"/>
          <p:cNvCxnSpPr>
            <a:stCxn id="216" idx="6"/>
            <a:endCxn id="227" idx="2"/>
          </p:cNvCxnSpPr>
          <p:nvPr/>
        </p:nvCxnSpPr>
        <p:spPr>
          <a:xfrm flipH="1" rot="10800000">
            <a:off x="5866325" y="2319425"/>
            <a:ext cx="518400" cy="795600"/>
          </a:xfrm>
          <a:prstGeom prst="straightConnector1">
            <a:avLst/>
          </a:prstGeom>
          <a:noFill/>
          <a:ln cap="flat" cmpd="sng" w="9525">
            <a:solidFill>
              <a:schemeClr val="dk2"/>
            </a:solidFill>
            <a:prstDash val="solid"/>
            <a:round/>
            <a:headEnd len="med" w="med" type="none"/>
            <a:tailEnd len="med" w="med" type="triangle"/>
          </a:ln>
        </p:spPr>
      </p:cxnSp>
      <p:cxnSp>
        <p:nvCxnSpPr>
          <p:cNvPr id="237" name="Google Shape;237;p30"/>
          <p:cNvCxnSpPr>
            <a:stCxn id="216" idx="6"/>
            <a:endCxn id="226" idx="2"/>
          </p:cNvCxnSpPr>
          <p:nvPr/>
        </p:nvCxnSpPr>
        <p:spPr>
          <a:xfrm>
            <a:off x="5866325" y="3115025"/>
            <a:ext cx="518400" cy="795600"/>
          </a:xfrm>
          <a:prstGeom prst="straightConnector1">
            <a:avLst/>
          </a:prstGeom>
          <a:noFill/>
          <a:ln cap="flat" cmpd="sng" w="9525">
            <a:solidFill>
              <a:schemeClr val="dk2"/>
            </a:solidFill>
            <a:prstDash val="solid"/>
            <a:round/>
            <a:headEnd len="med" w="med" type="none"/>
            <a:tailEnd len="med" w="med" type="triangle"/>
          </a:ln>
        </p:spPr>
      </p:cxnSp>
      <p:cxnSp>
        <p:nvCxnSpPr>
          <p:cNvPr id="238" name="Google Shape;238;p30"/>
          <p:cNvCxnSpPr>
            <a:stCxn id="224" idx="6"/>
            <a:endCxn id="227" idx="2"/>
          </p:cNvCxnSpPr>
          <p:nvPr/>
        </p:nvCxnSpPr>
        <p:spPr>
          <a:xfrm flipH="1" rot="10800000">
            <a:off x="5866325" y="2319450"/>
            <a:ext cx="518400" cy="1591200"/>
          </a:xfrm>
          <a:prstGeom prst="straightConnector1">
            <a:avLst/>
          </a:prstGeom>
          <a:noFill/>
          <a:ln cap="flat" cmpd="sng" w="9525">
            <a:solidFill>
              <a:schemeClr val="dk2"/>
            </a:solidFill>
            <a:prstDash val="solid"/>
            <a:round/>
            <a:headEnd len="med" w="med" type="none"/>
            <a:tailEnd len="med" w="med" type="triangle"/>
          </a:ln>
        </p:spPr>
      </p:cxnSp>
      <p:cxnSp>
        <p:nvCxnSpPr>
          <p:cNvPr id="239" name="Google Shape;239;p30"/>
          <p:cNvCxnSpPr>
            <a:stCxn id="224" idx="6"/>
            <a:endCxn id="223" idx="2"/>
          </p:cNvCxnSpPr>
          <p:nvPr/>
        </p:nvCxnSpPr>
        <p:spPr>
          <a:xfrm flipH="1" rot="10800000">
            <a:off x="5866325" y="3115050"/>
            <a:ext cx="518400" cy="795600"/>
          </a:xfrm>
          <a:prstGeom prst="straightConnector1">
            <a:avLst/>
          </a:prstGeom>
          <a:noFill/>
          <a:ln cap="flat" cmpd="sng" w="9525">
            <a:solidFill>
              <a:schemeClr val="dk2"/>
            </a:solidFill>
            <a:prstDash val="solid"/>
            <a:round/>
            <a:headEnd len="med" w="med" type="none"/>
            <a:tailEnd len="med" w="med" type="triangle"/>
          </a:ln>
        </p:spPr>
      </p:cxnSp>
      <p:cxnSp>
        <p:nvCxnSpPr>
          <p:cNvPr id="240" name="Google Shape;240;p30"/>
          <p:cNvCxnSpPr>
            <a:stCxn id="227" idx="6"/>
            <a:endCxn id="219" idx="2"/>
          </p:cNvCxnSpPr>
          <p:nvPr/>
        </p:nvCxnSpPr>
        <p:spPr>
          <a:xfrm>
            <a:off x="7052875" y="2319400"/>
            <a:ext cx="704400" cy="795600"/>
          </a:xfrm>
          <a:prstGeom prst="straightConnector1">
            <a:avLst/>
          </a:prstGeom>
          <a:noFill/>
          <a:ln cap="flat" cmpd="sng" w="9525">
            <a:solidFill>
              <a:schemeClr val="dk2"/>
            </a:solidFill>
            <a:prstDash val="solid"/>
            <a:round/>
            <a:headEnd len="med" w="med" type="none"/>
            <a:tailEnd len="med" w="med" type="triangle"/>
          </a:ln>
        </p:spPr>
      </p:cxnSp>
      <p:cxnSp>
        <p:nvCxnSpPr>
          <p:cNvPr id="241" name="Google Shape;241;p30"/>
          <p:cNvCxnSpPr>
            <a:stCxn id="223" idx="6"/>
            <a:endCxn id="219" idx="2"/>
          </p:cNvCxnSpPr>
          <p:nvPr/>
        </p:nvCxnSpPr>
        <p:spPr>
          <a:xfrm>
            <a:off x="7052875" y="3115025"/>
            <a:ext cx="704400" cy="0"/>
          </a:xfrm>
          <a:prstGeom prst="straightConnector1">
            <a:avLst/>
          </a:prstGeom>
          <a:noFill/>
          <a:ln cap="flat" cmpd="sng" w="9525">
            <a:solidFill>
              <a:schemeClr val="dk2"/>
            </a:solidFill>
            <a:prstDash val="solid"/>
            <a:round/>
            <a:headEnd len="med" w="med" type="none"/>
            <a:tailEnd len="med" w="med" type="triangle"/>
          </a:ln>
        </p:spPr>
      </p:cxnSp>
      <p:cxnSp>
        <p:nvCxnSpPr>
          <p:cNvPr id="242" name="Google Shape;242;p30"/>
          <p:cNvCxnSpPr>
            <a:stCxn id="226" idx="6"/>
            <a:endCxn id="219" idx="2"/>
          </p:cNvCxnSpPr>
          <p:nvPr/>
        </p:nvCxnSpPr>
        <p:spPr>
          <a:xfrm flipH="1" rot="10800000">
            <a:off x="7052875" y="3115050"/>
            <a:ext cx="704400" cy="795600"/>
          </a:xfrm>
          <a:prstGeom prst="straightConnector1">
            <a:avLst/>
          </a:prstGeom>
          <a:noFill/>
          <a:ln cap="flat" cmpd="sng" w="9525">
            <a:solidFill>
              <a:schemeClr val="dk2"/>
            </a:solidFill>
            <a:prstDash val="solid"/>
            <a:round/>
            <a:headEnd len="med" w="med" type="none"/>
            <a:tailEnd len="med" w="med" type="triangle"/>
          </a:ln>
        </p:spPr>
      </p:cxnSp>
      <p:sp>
        <p:nvSpPr>
          <p:cNvPr id="243" name="Google Shape;243;p30"/>
          <p:cNvSpPr/>
          <p:nvPr/>
        </p:nvSpPr>
        <p:spPr>
          <a:xfrm>
            <a:off x="5031075" y="1253550"/>
            <a:ext cx="1011000" cy="3156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0"/>
          <p:cNvSpPr txBox="1"/>
          <p:nvPr/>
        </p:nvSpPr>
        <p:spPr>
          <a:xfrm>
            <a:off x="4826225" y="1123950"/>
            <a:ext cx="1412100" cy="98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pen Sans Light"/>
                <a:ea typeface="Open Sans Light"/>
                <a:cs typeface="Open Sans Light"/>
                <a:sym typeface="Open Sans Light"/>
              </a:rPr>
              <a:t>1st hidden </a:t>
            </a:r>
            <a:endParaRPr sz="1200">
              <a:solidFill>
                <a:schemeClr val="dk1"/>
              </a:solidFill>
              <a:latin typeface="Open Sans Light"/>
              <a:ea typeface="Open Sans Light"/>
              <a:cs typeface="Open Sans Light"/>
              <a:sym typeface="Open Sans Light"/>
            </a:endParaRPr>
          </a:p>
          <a:p>
            <a:pPr indent="0" lvl="0" marL="0" rtl="0" algn="ctr">
              <a:spcBef>
                <a:spcPts val="0"/>
              </a:spcBef>
              <a:spcAft>
                <a:spcPts val="0"/>
              </a:spcAft>
              <a:buNone/>
            </a:pPr>
            <a:r>
              <a:rPr lang="en" sz="1200">
                <a:solidFill>
                  <a:schemeClr val="dk1"/>
                </a:solidFill>
                <a:latin typeface="Open Sans Light"/>
                <a:ea typeface="Open Sans Light"/>
                <a:cs typeface="Open Sans Light"/>
                <a:sym typeface="Open Sans Light"/>
              </a:rPr>
              <a:t>layer of</a:t>
            </a:r>
            <a:endParaRPr sz="1200">
              <a:solidFill>
                <a:schemeClr val="dk1"/>
              </a:solidFill>
              <a:latin typeface="Open Sans Light"/>
              <a:ea typeface="Open Sans Light"/>
              <a:cs typeface="Open Sans Light"/>
              <a:sym typeface="Open Sans Light"/>
            </a:endParaRPr>
          </a:p>
          <a:p>
            <a:pPr indent="0" lvl="0" marL="0" rtl="0" algn="ctr">
              <a:spcBef>
                <a:spcPts val="0"/>
              </a:spcBef>
              <a:spcAft>
                <a:spcPts val="0"/>
              </a:spcAft>
              <a:buNone/>
            </a:pPr>
            <a:r>
              <a:rPr lang="en" sz="1200">
                <a:solidFill>
                  <a:schemeClr val="dk1"/>
                </a:solidFill>
                <a:latin typeface="Open Sans Light"/>
                <a:ea typeface="Open Sans Light"/>
                <a:cs typeface="Open Sans Light"/>
                <a:sym typeface="Open Sans Light"/>
              </a:rPr>
              <a:t>perceptrons</a:t>
            </a:r>
            <a:endParaRPr sz="1200">
              <a:solidFill>
                <a:schemeClr val="dk1"/>
              </a:solidFill>
              <a:latin typeface="Open Sans Light"/>
              <a:ea typeface="Open Sans Light"/>
              <a:cs typeface="Open Sans Light"/>
              <a:sym typeface="Open Sans Light"/>
            </a:endParaRPr>
          </a:p>
        </p:txBody>
      </p:sp>
      <p:sp>
        <p:nvSpPr>
          <p:cNvPr id="245" name="Google Shape;245;p30"/>
          <p:cNvSpPr/>
          <p:nvPr/>
        </p:nvSpPr>
        <p:spPr>
          <a:xfrm>
            <a:off x="6217625" y="1253550"/>
            <a:ext cx="1011000" cy="3156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0"/>
          <p:cNvSpPr txBox="1"/>
          <p:nvPr/>
        </p:nvSpPr>
        <p:spPr>
          <a:xfrm>
            <a:off x="6012775" y="1123950"/>
            <a:ext cx="1412100" cy="98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pen Sans Light"/>
                <a:ea typeface="Open Sans Light"/>
                <a:cs typeface="Open Sans Light"/>
                <a:sym typeface="Open Sans Light"/>
              </a:rPr>
              <a:t>2nd</a:t>
            </a:r>
            <a:r>
              <a:rPr lang="en" sz="1200">
                <a:solidFill>
                  <a:schemeClr val="dk1"/>
                </a:solidFill>
                <a:latin typeface="Open Sans Light"/>
                <a:ea typeface="Open Sans Light"/>
                <a:cs typeface="Open Sans Light"/>
                <a:sym typeface="Open Sans Light"/>
              </a:rPr>
              <a:t> hidden </a:t>
            </a:r>
            <a:endParaRPr sz="1200">
              <a:solidFill>
                <a:schemeClr val="dk1"/>
              </a:solidFill>
              <a:latin typeface="Open Sans Light"/>
              <a:ea typeface="Open Sans Light"/>
              <a:cs typeface="Open Sans Light"/>
              <a:sym typeface="Open Sans Light"/>
            </a:endParaRPr>
          </a:p>
          <a:p>
            <a:pPr indent="0" lvl="0" marL="0" rtl="0" algn="ctr">
              <a:spcBef>
                <a:spcPts val="0"/>
              </a:spcBef>
              <a:spcAft>
                <a:spcPts val="0"/>
              </a:spcAft>
              <a:buNone/>
            </a:pPr>
            <a:r>
              <a:rPr lang="en" sz="1200">
                <a:solidFill>
                  <a:schemeClr val="dk1"/>
                </a:solidFill>
                <a:latin typeface="Open Sans Light"/>
                <a:ea typeface="Open Sans Light"/>
                <a:cs typeface="Open Sans Light"/>
                <a:sym typeface="Open Sans Light"/>
              </a:rPr>
              <a:t>layer of</a:t>
            </a:r>
            <a:endParaRPr sz="1200">
              <a:solidFill>
                <a:schemeClr val="dk1"/>
              </a:solidFill>
              <a:latin typeface="Open Sans Light"/>
              <a:ea typeface="Open Sans Light"/>
              <a:cs typeface="Open Sans Light"/>
              <a:sym typeface="Open Sans Light"/>
            </a:endParaRPr>
          </a:p>
          <a:p>
            <a:pPr indent="0" lvl="0" marL="0" rtl="0" algn="ctr">
              <a:spcBef>
                <a:spcPts val="0"/>
              </a:spcBef>
              <a:spcAft>
                <a:spcPts val="0"/>
              </a:spcAft>
              <a:buNone/>
            </a:pPr>
            <a:r>
              <a:rPr lang="en" sz="1200">
                <a:solidFill>
                  <a:schemeClr val="dk1"/>
                </a:solidFill>
                <a:latin typeface="Open Sans Light"/>
                <a:ea typeface="Open Sans Light"/>
                <a:cs typeface="Open Sans Light"/>
                <a:sym typeface="Open Sans Light"/>
              </a:rPr>
              <a:t>perceptrons</a:t>
            </a:r>
            <a:endParaRPr sz="1200">
              <a:solidFill>
                <a:schemeClr val="dk1"/>
              </a:solidFill>
              <a:latin typeface="Open Sans Light"/>
              <a:ea typeface="Open Sans Light"/>
              <a:cs typeface="Open Sans Light"/>
              <a:sym typeface="Open Sans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par>
                                <p:cTn fill="hold" nodeType="with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par>
                                <p:cTn fill="hold" nodeType="with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par>
                                <p:cTn fill="hold" nodeType="with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par>
                                <p:cTn fill="hold" nodeType="with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par>
                                <p:cTn fill="hold" nodeType="with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par>
                                <p:cTn fill="hold" nodeType="with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par>
                                <p:cTn fill="hold" nodeType="with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par>
                                <p:cTn fill="hold" nodeType="with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par>
                                <p:cTn fill="hold" nodeType="with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par>
                                <p:cTn fill="hold" nodeType="with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par>
                                <p:cTn fill="hold" nodeType="with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par>
                                <p:cTn fill="hold" nodeType="with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par>
                                <p:cTn fill="hold" nodeType="with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par>
                                <p:cTn fill="hold" nodeType="with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par>
                                <p:cTn fill="hold" nodeType="with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par>
                                <p:cTn fill="hold" nodeType="with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par>
                                <p:cTn fill="hold" nodeType="with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par>
                                <p:cTn fill="hold" nodeType="with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par>
                                <p:cTn fill="hold" nodeType="with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par>
                                <p:cTn fill="hold" nodeType="with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non-linear decision boundaries</a:t>
            </a:r>
            <a:endParaRPr/>
          </a:p>
        </p:txBody>
      </p:sp>
      <p:sp>
        <p:nvSpPr>
          <p:cNvPr id="252" name="Google Shape;252;p31"/>
          <p:cNvSpPr txBox="1"/>
          <p:nvPr/>
        </p:nvSpPr>
        <p:spPr>
          <a:xfrm>
            <a:off x="2208600" y="4954825"/>
            <a:ext cx="6935400" cy="350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 sz="1800" u="sng">
                <a:solidFill>
                  <a:schemeClr val="accent5"/>
                </a:solidFill>
                <a:latin typeface="Open Sans Light"/>
                <a:ea typeface="Open Sans Light"/>
                <a:cs typeface="Open Sans Light"/>
                <a:sym typeface="Open Sans Light"/>
                <a:hlinkClick r:id="rId3"/>
              </a:rPr>
              <a:t>https://twiecki.github.io/blog/2016/06/01/bayesian-deep-learning/</a:t>
            </a:r>
            <a:r>
              <a:rPr lang="en" sz="1800">
                <a:solidFill>
                  <a:schemeClr val="dk1"/>
                </a:solidFill>
                <a:latin typeface="Open Sans Light"/>
                <a:ea typeface="Open Sans Light"/>
                <a:cs typeface="Open Sans Light"/>
                <a:sym typeface="Open Sans Light"/>
              </a:rPr>
              <a:t> </a:t>
            </a:r>
            <a:endParaRPr/>
          </a:p>
        </p:txBody>
      </p:sp>
      <p:pic>
        <p:nvPicPr>
          <p:cNvPr id="253" name="Google Shape;253;p31"/>
          <p:cNvPicPr preferRelativeResize="0"/>
          <p:nvPr/>
        </p:nvPicPr>
        <p:blipFill>
          <a:blip r:embed="rId4">
            <a:alphaModFix/>
          </a:blip>
          <a:stretch>
            <a:fillRect/>
          </a:stretch>
        </p:blipFill>
        <p:spPr>
          <a:xfrm>
            <a:off x="1502100" y="1123275"/>
            <a:ext cx="6139805" cy="3632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Disclaimer</a:t>
            </a:r>
            <a:endParaRPr sz="3000"/>
          </a:p>
        </p:txBody>
      </p:sp>
      <p:sp>
        <p:nvSpPr>
          <p:cNvPr id="64" name="Google Shape;64;p14"/>
          <p:cNvSpPr txBox="1"/>
          <p:nvPr/>
        </p:nvSpPr>
        <p:spPr>
          <a:xfrm>
            <a:off x="591300" y="1413750"/>
            <a:ext cx="7961400" cy="329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50">
                <a:solidFill>
                  <a:srgbClr val="818281"/>
                </a:solidFill>
                <a:highlight>
                  <a:srgbClr val="FFFFFF"/>
                </a:highlight>
              </a:rPr>
              <a:t>This presentation is for informational purposes only and does not constitute an offer to sell, a solicitation to buy, or a recommendation for any security; nor does it constitute an offer to provide investment advisory or other services by Quantopian, Inc. ("Quantopian"). Nothing contained herein constitutes investment advice or offers any opinion with respect to the suitability of any security, and any views expressed herein should not be taken as advice to buy, sell, or hold any security or as an endorsement of any security or company.  In preparing the information contained herein, Quantopian, Inc. has not taken into account the investment needs, objectives, and financial circumstances of any particular investor. Any views expressed and data illustrated herein were prepared based upon information, believed to be reliable, available to Quantopian, Inc. at the time of publication. Quantopian makes no guarantees as to their accuracy or completeness. All information is subject to change and may quickly become unreliable for various reasons, including changes in market conditions or economic circumstances.</a:t>
            </a:r>
            <a:endParaRPr/>
          </a:p>
        </p:txBody>
      </p:sp>
      <p:sp>
        <p:nvSpPr>
          <p:cNvPr id="65" name="Google Shape;65;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Uncertainty in each prediction</a:t>
            </a:r>
            <a:endParaRPr/>
          </a:p>
        </p:txBody>
      </p:sp>
      <p:pic>
        <p:nvPicPr>
          <p:cNvPr id="259" name="Google Shape;259;p32"/>
          <p:cNvPicPr preferRelativeResize="0"/>
          <p:nvPr/>
        </p:nvPicPr>
        <p:blipFill>
          <a:blip r:embed="rId3">
            <a:alphaModFix/>
          </a:blip>
          <a:stretch>
            <a:fillRect/>
          </a:stretch>
        </p:blipFill>
        <p:spPr>
          <a:xfrm>
            <a:off x="1673101" y="1341750"/>
            <a:ext cx="5329209" cy="3416400"/>
          </a:xfrm>
          <a:prstGeom prst="rect">
            <a:avLst/>
          </a:prstGeom>
          <a:noFill/>
          <a:ln>
            <a:noFill/>
          </a:ln>
        </p:spPr>
      </p:pic>
      <p:sp>
        <p:nvSpPr>
          <p:cNvPr id="260" name="Google Shape;260;p32"/>
          <p:cNvSpPr txBox="1"/>
          <p:nvPr/>
        </p:nvSpPr>
        <p:spPr>
          <a:xfrm>
            <a:off x="2208600" y="4954825"/>
            <a:ext cx="6935400" cy="350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 sz="1800" u="sng">
                <a:solidFill>
                  <a:schemeClr val="accent5"/>
                </a:solidFill>
                <a:latin typeface="Open Sans Light"/>
                <a:ea typeface="Open Sans Light"/>
                <a:cs typeface="Open Sans Light"/>
                <a:sym typeface="Open Sans Light"/>
                <a:hlinkClick r:id="rId4"/>
              </a:rPr>
              <a:t>https://twiecki.github.io/blog/2016/06/01/bayesian-deep-learning/</a:t>
            </a:r>
            <a:r>
              <a:rPr lang="en" sz="1800">
                <a:solidFill>
                  <a:schemeClr val="dk1"/>
                </a:solidFill>
                <a:latin typeface="Open Sans Light"/>
                <a:ea typeface="Open Sans Light"/>
                <a:cs typeface="Open Sans Light"/>
                <a:sym typeface="Open Sans Light"/>
              </a:rPr>
              <a:t>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3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Tackling </a:t>
            </a:r>
            <a:r>
              <a:rPr lang="en"/>
              <a:t>nested data</a:t>
            </a:r>
            <a:endParaRPr/>
          </a:p>
        </p:txBody>
      </p:sp>
      <p:sp>
        <p:nvSpPr>
          <p:cNvPr id="266" name="Google Shape;266;p3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if our data is nested?</a:t>
            </a:r>
            <a:endParaRPr/>
          </a:p>
        </p:txBody>
      </p:sp>
      <p:pic>
        <p:nvPicPr>
          <p:cNvPr id="272" name="Google Shape;272;p34"/>
          <p:cNvPicPr preferRelativeResize="0"/>
          <p:nvPr/>
        </p:nvPicPr>
        <p:blipFill>
          <a:blip r:embed="rId3">
            <a:alphaModFix/>
          </a:blip>
          <a:stretch>
            <a:fillRect/>
          </a:stretch>
        </p:blipFill>
        <p:spPr>
          <a:xfrm>
            <a:off x="152400" y="1170125"/>
            <a:ext cx="5018923" cy="3698650"/>
          </a:xfrm>
          <a:prstGeom prst="rect">
            <a:avLst/>
          </a:prstGeom>
          <a:noFill/>
          <a:ln>
            <a:noFill/>
          </a:ln>
        </p:spPr>
      </p:pic>
      <p:pic>
        <p:nvPicPr>
          <p:cNvPr id="273" name="Google Shape;273;p34"/>
          <p:cNvPicPr preferRelativeResize="0"/>
          <p:nvPr/>
        </p:nvPicPr>
        <p:blipFill>
          <a:blip r:embed="rId4">
            <a:alphaModFix/>
          </a:blip>
          <a:stretch>
            <a:fillRect/>
          </a:stretch>
        </p:blipFill>
        <p:spPr>
          <a:xfrm>
            <a:off x="5171324" y="1170125"/>
            <a:ext cx="3843626" cy="3649041"/>
          </a:xfrm>
          <a:prstGeom prst="rect">
            <a:avLst/>
          </a:prstGeom>
          <a:noFill/>
          <a:ln>
            <a:noFill/>
          </a:ln>
        </p:spPr>
      </p:pic>
      <p:sp>
        <p:nvSpPr>
          <p:cNvPr id="274" name="Google Shape;274;p34"/>
          <p:cNvSpPr/>
          <p:nvPr/>
        </p:nvSpPr>
        <p:spPr>
          <a:xfrm>
            <a:off x="1122325" y="1849525"/>
            <a:ext cx="1557300" cy="3291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4"/>
          <p:cNvSpPr/>
          <p:nvPr/>
        </p:nvSpPr>
        <p:spPr>
          <a:xfrm>
            <a:off x="1122325" y="2178650"/>
            <a:ext cx="1557300" cy="3291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4"/>
          <p:cNvSpPr/>
          <p:nvPr/>
        </p:nvSpPr>
        <p:spPr>
          <a:xfrm>
            <a:off x="1122325" y="2507775"/>
            <a:ext cx="1557300" cy="3291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4"/>
          <p:cNvSpPr/>
          <p:nvPr/>
        </p:nvSpPr>
        <p:spPr>
          <a:xfrm>
            <a:off x="1122325" y="2836875"/>
            <a:ext cx="1557300" cy="3291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4"/>
          <p:cNvSpPr/>
          <p:nvPr/>
        </p:nvSpPr>
        <p:spPr>
          <a:xfrm>
            <a:off x="1122325" y="3166000"/>
            <a:ext cx="1557300" cy="3291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4"/>
          <p:cNvSpPr/>
          <p:nvPr/>
        </p:nvSpPr>
        <p:spPr>
          <a:xfrm>
            <a:off x="1122325" y="3495125"/>
            <a:ext cx="1557300" cy="3291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4"/>
          <p:cNvSpPr/>
          <p:nvPr/>
        </p:nvSpPr>
        <p:spPr>
          <a:xfrm>
            <a:off x="1122325" y="3824250"/>
            <a:ext cx="1557300" cy="3291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4"/>
          <p:cNvSpPr/>
          <p:nvPr/>
        </p:nvSpPr>
        <p:spPr>
          <a:xfrm>
            <a:off x="1122325" y="4153375"/>
            <a:ext cx="1557300" cy="3291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4"/>
          <p:cNvSpPr/>
          <p:nvPr/>
        </p:nvSpPr>
        <p:spPr>
          <a:xfrm>
            <a:off x="1122325" y="4482500"/>
            <a:ext cx="1557300" cy="3291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4"/>
          <p:cNvSpPr/>
          <p:nvPr/>
        </p:nvSpPr>
        <p:spPr>
          <a:xfrm>
            <a:off x="6142150" y="1849525"/>
            <a:ext cx="1557300" cy="3291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4"/>
          <p:cNvSpPr/>
          <p:nvPr/>
        </p:nvSpPr>
        <p:spPr>
          <a:xfrm>
            <a:off x="6142150" y="2178650"/>
            <a:ext cx="1557300" cy="3291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4"/>
          <p:cNvSpPr/>
          <p:nvPr/>
        </p:nvSpPr>
        <p:spPr>
          <a:xfrm>
            <a:off x="6142150" y="2507775"/>
            <a:ext cx="1557300" cy="3291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4"/>
          <p:cNvSpPr/>
          <p:nvPr/>
        </p:nvSpPr>
        <p:spPr>
          <a:xfrm>
            <a:off x="6142150" y="2836900"/>
            <a:ext cx="1557300" cy="3291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4"/>
          <p:cNvSpPr/>
          <p:nvPr/>
        </p:nvSpPr>
        <p:spPr>
          <a:xfrm>
            <a:off x="6142150" y="3166025"/>
            <a:ext cx="1557300" cy="3291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4"/>
          <p:cNvSpPr/>
          <p:nvPr/>
        </p:nvSpPr>
        <p:spPr>
          <a:xfrm>
            <a:off x="6142150" y="3495150"/>
            <a:ext cx="1557300" cy="3291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4"/>
          <p:cNvSpPr/>
          <p:nvPr/>
        </p:nvSpPr>
        <p:spPr>
          <a:xfrm>
            <a:off x="6142150" y="3824275"/>
            <a:ext cx="1557300" cy="3291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4"/>
          <p:cNvSpPr/>
          <p:nvPr/>
        </p:nvSpPr>
        <p:spPr>
          <a:xfrm>
            <a:off x="6142150" y="4153400"/>
            <a:ext cx="1557300" cy="3291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4"/>
          <p:cNvSpPr/>
          <p:nvPr/>
        </p:nvSpPr>
        <p:spPr>
          <a:xfrm>
            <a:off x="6142150" y="4482525"/>
            <a:ext cx="1557300" cy="3291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Groups from same distribution, randomly rotated</a:t>
            </a:r>
            <a:endParaRPr/>
          </a:p>
        </p:txBody>
      </p:sp>
      <p:pic>
        <p:nvPicPr>
          <p:cNvPr id="297" name="Google Shape;297;p35"/>
          <p:cNvPicPr preferRelativeResize="0"/>
          <p:nvPr/>
        </p:nvPicPr>
        <p:blipFill>
          <a:blip r:embed="rId3">
            <a:alphaModFix/>
          </a:blip>
          <a:stretch>
            <a:fillRect/>
          </a:stretch>
        </p:blipFill>
        <p:spPr>
          <a:xfrm>
            <a:off x="2627250" y="1071450"/>
            <a:ext cx="3889499" cy="38209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Making it challenging: only 50 data points per group</a:t>
            </a:r>
            <a:endParaRPr/>
          </a:p>
        </p:txBody>
      </p:sp>
      <p:pic>
        <p:nvPicPr>
          <p:cNvPr id="303" name="Google Shape;303;p36"/>
          <p:cNvPicPr preferRelativeResize="0"/>
          <p:nvPr/>
        </p:nvPicPr>
        <p:blipFill>
          <a:blip r:embed="rId3">
            <a:alphaModFix/>
          </a:blip>
          <a:stretch>
            <a:fillRect/>
          </a:stretch>
        </p:blipFill>
        <p:spPr>
          <a:xfrm>
            <a:off x="2627250" y="1194800"/>
            <a:ext cx="3889499" cy="38209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0" name="Google Shape;310;p37"/>
          <p:cNvPicPr preferRelativeResize="0"/>
          <p:nvPr/>
        </p:nvPicPr>
        <p:blipFill>
          <a:blip r:embed="rId3">
            <a:alphaModFix/>
          </a:blip>
          <a:stretch>
            <a:fillRect/>
          </a:stretch>
        </p:blipFill>
        <p:spPr>
          <a:xfrm>
            <a:off x="311696" y="1090225"/>
            <a:ext cx="484459" cy="572700"/>
          </a:xfrm>
          <a:prstGeom prst="rect">
            <a:avLst/>
          </a:prstGeom>
          <a:noFill/>
          <a:ln>
            <a:noFill/>
          </a:ln>
        </p:spPr>
      </p:pic>
      <p:pic>
        <p:nvPicPr>
          <p:cNvPr id="311" name="Google Shape;311;p37"/>
          <p:cNvPicPr preferRelativeResize="0"/>
          <p:nvPr/>
        </p:nvPicPr>
        <p:blipFill>
          <a:blip r:embed="rId4">
            <a:alphaModFix/>
          </a:blip>
          <a:stretch>
            <a:fillRect/>
          </a:stretch>
        </p:blipFill>
        <p:spPr>
          <a:xfrm flipH="1">
            <a:off x="8502088" y="2777950"/>
            <a:ext cx="641925" cy="1324650"/>
          </a:xfrm>
          <a:prstGeom prst="rect">
            <a:avLst/>
          </a:prstGeom>
          <a:noFill/>
          <a:ln>
            <a:noFill/>
          </a:ln>
        </p:spPr>
      </p:pic>
      <p:sp>
        <p:nvSpPr>
          <p:cNvPr id="312" name="Google Shape;312;p37"/>
          <p:cNvSpPr/>
          <p:nvPr/>
        </p:nvSpPr>
        <p:spPr>
          <a:xfrm>
            <a:off x="890850" y="3060600"/>
            <a:ext cx="7362300" cy="1041900"/>
          </a:xfrm>
          <a:prstGeom prst="wedgeRoundRectCallout">
            <a:avLst>
              <a:gd fmla="val 54595" name="adj1"/>
              <a:gd fmla="val -3175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i="1" lang="en" sz="1800">
                <a:solidFill>
                  <a:schemeClr val="dk2"/>
                </a:solidFill>
                <a:latin typeface="Open Sans Light"/>
                <a:ea typeface="Open Sans Light"/>
                <a:cs typeface="Open Sans Light"/>
                <a:sym typeface="Open Sans Light"/>
              </a:rPr>
              <a:t>Stats Rick</a:t>
            </a:r>
            <a:r>
              <a:rPr lang="en" sz="1800">
                <a:solidFill>
                  <a:schemeClr val="dk2"/>
                </a:solidFill>
                <a:latin typeface="Open Sans Light"/>
                <a:ea typeface="Open Sans Light"/>
                <a:cs typeface="Open Sans Light"/>
                <a:sym typeface="Open Sans Light"/>
              </a:rPr>
              <a:t>: But then we'd have to fit and evaluate N models. Mo' models, mo' problems. Also, 50 data points is not a lot but let's give it a try.</a:t>
            </a:r>
            <a:endParaRPr sz="1800">
              <a:solidFill>
                <a:schemeClr val="dk2"/>
              </a:solidFill>
              <a:latin typeface="Open Sans Light"/>
              <a:ea typeface="Open Sans Light"/>
              <a:cs typeface="Open Sans Light"/>
              <a:sym typeface="Open Sans Light"/>
            </a:endParaRPr>
          </a:p>
        </p:txBody>
      </p:sp>
      <p:sp>
        <p:nvSpPr>
          <p:cNvPr id="313" name="Google Shape;313;p37"/>
          <p:cNvSpPr/>
          <p:nvPr/>
        </p:nvSpPr>
        <p:spPr>
          <a:xfrm>
            <a:off x="932100" y="1090225"/>
            <a:ext cx="7362300" cy="1182900"/>
          </a:xfrm>
          <a:prstGeom prst="wedgeRoundRectCallout">
            <a:avLst>
              <a:gd fmla="val -53900" name="adj1"/>
              <a:gd fmla="val -22806"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i="1" lang="en" sz="1800">
                <a:solidFill>
                  <a:schemeClr val="dk2"/>
                </a:solidFill>
                <a:latin typeface="Open Sans Light"/>
                <a:ea typeface="Open Sans Light"/>
                <a:cs typeface="Open Sans Light"/>
                <a:sym typeface="Open Sans Light"/>
              </a:rPr>
              <a:t>ML Morty</a:t>
            </a:r>
            <a:r>
              <a:rPr lang="en" sz="1800">
                <a:solidFill>
                  <a:schemeClr val="dk2"/>
                </a:solidFill>
                <a:latin typeface="Open Sans Light"/>
                <a:ea typeface="Open Sans Light"/>
                <a:cs typeface="Open Sans Light"/>
                <a:sym typeface="Open Sans Light"/>
              </a:rPr>
              <a:t>: Are you kidding me? In ML we call this </a:t>
            </a:r>
            <a:r>
              <a:rPr i="1" lang="en" sz="1800">
                <a:solidFill>
                  <a:schemeClr val="dk2"/>
                </a:solidFill>
                <a:latin typeface="Open Sans Light"/>
                <a:ea typeface="Open Sans Light"/>
                <a:cs typeface="Open Sans Light"/>
                <a:sym typeface="Open Sans Light"/>
              </a:rPr>
              <a:t>multi-task transfer learning</a:t>
            </a:r>
            <a:r>
              <a:rPr lang="en" sz="1800">
                <a:solidFill>
                  <a:schemeClr val="dk2"/>
                </a:solidFill>
                <a:latin typeface="Open Sans Light"/>
                <a:ea typeface="Open Sans Light"/>
                <a:cs typeface="Open Sans Light"/>
                <a:sym typeface="Open Sans Light"/>
              </a:rPr>
              <a:t> and it's far from solved… My only idea is to train a separate neural network on every stock.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000"/>
                                        <p:tgtEl>
                                          <p:spTgt spid="312"/>
                                        </p:tgtEl>
                                      </p:cBhvr>
                                    </p:animEffect>
                                  </p:childTnLst>
                                </p:cTn>
                              </p:par>
                              <p:par>
                                <p:cTn fill="hold" nodeType="with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000"/>
                                        <p:tgtEl>
                                          <p:spTgt spid="3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 enough data to fit non-linearity</a:t>
            </a:r>
            <a:endParaRPr/>
          </a:p>
        </p:txBody>
      </p:sp>
      <p:sp>
        <p:nvSpPr>
          <p:cNvPr id="319" name="Google Shape;319;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20" name="Google Shape;320;p38"/>
          <p:cNvPicPr preferRelativeResize="0"/>
          <p:nvPr/>
        </p:nvPicPr>
        <p:blipFill rotWithShape="1">
          <a:blip r:embed="rId3">
            <a:alphaModFix/>
          </a:blip>
          <a:srcRect b="25953" l="0" r="24202" t="0"/>
          <a:stretch/>
        </p:blipFill>
        <p:spPr>
          <a:xfrm>
            <a:off x="2156725" y="1234125"/>
            <a:ext cx="4889326" cy="3753101"/>
          </a:xfrm>
          <a:prstGeom prst="rect">
            <a:avLst/>
          </a:prstGeom>
          <a:noFill/>
          <a:ln>
            <a:noFill/>
          </a:ln>
        </p:spPr>
      </p:pic>
      <p:pic>
        <p:nvPicPr>
          <p:cNvPr id="321" name="Google Shape;321;p38"/>
          <p:cNvPicPr preferRelativeResize="0"/>
          <p:nvPr/>
        </p:nvPicPr>
        <p:blipFill>
          <a:blip r:embed="rId4">
            <a:alphaModFix/>
          </a:blip>
          <a:stretch>
            <a:fillRect/>
          </a:stretch>
        </p:blipFill>
        <p:spPr>
          <a:xfrm>
            <a:off x="287572" y="2670757"/>
            <a:ext cx="1771409" cy="211403"/>
          </a:xfrm>
          <a:prstGeom prst="rect">
            <a:avLst/>
          </a:prstGeom>
          <a:noFill/>
          <a:ln>
            <a:noFill/>
          </a:ln>
        </p:spPr>
      </p:pic>
      <p:pic>
        <p:nvPicPr>
          <p:cNvPr id="322" name="Google Shape;322;p38"/>
          <p:cNvPicPr preferRelativeResize="0"/>
          <p:nvPr/>
        </p:nvPicPr>
        <p:blipFill>
          <a:blip r:embed="rId5">
            <a:alphaModFix/>
          </a:blip>
          <a:stretch>
            <a:fillRect/>
          </a:stretch>
        </p:blipFill>
        <p:spPr>
          <a:xfrm>
            <a:off x="287576" y="3036200"/>
            <a:ext cx="1771400" cy="19170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28" name="Google Shape;328;p39"/>
          <p:cNvPicPr preferRelativeResize="0"/>
          <p:nvPr/>
        </p:nvPicPr>
        <p:blipFill>
          <a:blip r:embed="rId3">
            <a:alphaModFix/>
          </a:blip>
          <a:stretch>
            <a:fillRect/>
          </a:stretch>
        </p:blipFill>
        <p:spPr>
          <a:xfrm>
            <a:off x="311696" y="1261800"/>
            <a:ext cx="484459" cy="572700"/>
          </a:xfrm>
          <a:prstGeom prst="rect">
            <a:avLst/>
          </a:prstGeom>
          <a:noFill/>
          <a:ln>
            <a:noFill/>
          </a:ln>
        </p:spPr>
      </p:pic>
      <p:pic>
        <p:nvPicPr>
          <p:cNvPr id="329" name="Google Shape;329;p39"/>
          <p:cNvPicPr preferRelativeResize="0"/>
          <p:nvPr/>
        </p:nvPicPr>
        <p:blipFill>
          <a:blip r:embed="rId4">
            <a:alphaModFix/>
          </a:blip>
          <a:stretch>
            <a:fillRect/>
          </a:stretch>
        </p:blipFill>
        <p:spPr>
          <a:xfrm flipH="1">
            <a:off x="8502088" y="47050"/>
            <a:ext cx="641925" cy="1324650"/>
          </a:xfrm>
          <a:prstGeom prst="rect">
            <a:avLst/>
          </a:prstGeom>
          <a:noFill/>
          <a:ln>
            <a:noFill/>
          </a:ln>
        </p:spPr>
      </p:pic>
      <p:sp>
        <p:nvSpPr>
          <p:cNvPr id="330" name="Google Shape;330;p39"/>
          <p:cNvSpPr/>
          <p:nvPr/>
        </p:nvSpPr>
        <p:spPr>
          <a:xfrm>
            <a:off x="890850" y="400500"/>
            <a:ext cx="7362300" cy="572700"/>
          </a:xfrm>
          <a:prstGeom prst="wedgeRoundRectCallout">
            <a:avLst>
              <a:gd fmla="val 54595" name="adj1"/>
              <a:gd fmla="val -3175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i="1" lang="en" sz="1800">
                <a:solidFill>
                  <a:schemeClr val="dk2"/>
                </a:solidFill>
                <a:latin typeface="Open Sans Light"/>
                <a:ea typeface="Open Sans Light"/>
                <a:cs typeface="Open Sans Light"/>
                <a:sym typeface="Open Sans Light"/>
              </a:rPr>
              <a:t>Stats Rick</a:t>
            </a:r>
            <a:r>
              <a:rPr lang="en" sz="1800">
                <a:solidFill>
                  <a:schemeClr val="dk2"/>
                </a:solidFill>
                <a:latin typeface="Open Sans Light"/>
                <a:ea typeface="Open Sans Light"/>
                <a:cs typeface="Open Sans Light"/>
                <a:sym typeface="Open Sans Light"/>
              </a:rPr>
              <a:t>: That didn't really work. I told you it's </a:t>
            </a:r>
            <a:r>
              <a:rPr b="1" lang="en" sz="1800">
                <a:solidFill>
                  <a:schemeClr val="dk2"/>
                </a:solidFill>
                <a:latin typeface="Open Sans"/>
                <a:ea typeface="Open Sans"/>
                <a:cs typeface="Open Sans"/>
                <a:sym typeface="Open Sans"/>
              </a:rPr>
              <a:t>not enough data</a:t>
            </a:r>
            <a:r>
              <a:rPr lang="en" sz="1800">
                <a:solidFill>
                  <a:schemeClr val="dk2"/>
                </a:solidFill>
                <a:latin typeface="Open Sans Light"/>
                <a:ea typeface="Open Sans Light"/>
                <a:cs typeface="Open Sans Light"/>
                <a:sym typeface="Open Sans Light"/>
              </a:rPr>
              <a:t>.</a:t>
            </a:r>
            <a:endParaRPr/>
          </a:p>
        </p:txBody>
      </p:sp>
      <p:sp>
        <p:nvSpPr>
          <p:cNvPr id="331" name="Google Shape;331;p39"/>
          <p:cNvSpPr/>
          <p:nvPr/>
        </p:nvSpPr>
        <p:spPr>
          <a:xfrm>
            <a:off x="890850" y="1249088"/>
            <a:ext cx="7362300" cy="663900"/>
          </a:xfrm>
          <a:prstGeom prst="wedgeRoundRectCallout">
            <a:avLst>
              <a:gd fmla="val -53900" name="adj1"/>
              <a:gd fmla="val -5099"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i="1" lang="en" sz="1800">
                <a:solidFill>
                  <a:schemeClr val="dk2"/>
                </a:solidFill>
                <a:latin typeface="Open Sans Light"/>
                <a:ea typeface="Open Sans Light"/>
                <a:cs typeface="Open Sans Light"/>
                <a:sym typeface="Open Sans Light"/>
              </a:rPr>
              <a:t>ML Morty</a:t>
            </a:r>
            <a:r>
              <a:rPr lang="en" sz="1800">
                <a:solidFill>
                  <a:schemeClr val="dk2"/>
                </a:solidFill>
                <a:latin typeface="Open Sans Light"/>
                <a:ea typeface="Open Sans Light"/>
                <a:cs typeface="Open Sans Light"/>
                <a:sym typeface="Open Sans Light"/>
              </a:rPr>
              <a:t>: I guess you were right. Do you have a better idea?</a:t>
            </a:r>
            <a:endParaRPr/>
          </a:p>
        </p:txBody>
      </p:sp>
      <p:pic>
        <p:nvPicPr>
          <p:cNvPr id="332" name="Google Shape;332;p39"/>
          <p:cNvPicPr preferRelativeResize="0"/>
          <p:nvPr/>
        </p:nvPicPr>
        <p:blipFill>
          <a:blip r:embed="rId4">
            <a:alphaModFix/>
          </a:blip>
          <a:stretch>
            <a:fillRect/>
          </a:stretch>
        </p:blipFill>
        <p:spPr>
          <a:xfrm flipH="1">
            <a:off x="8502088" y="1925700"/>
            <a:ext cx="641925" cy="1324650"/>
          </a:xfrm>
          <a:prstGeom prst="rect">
            <a:avLst/>
          </a:prstGeom>
          <a:noFill/>
          <a:ln>
            <a:noFill/>
          </a:ln>
        </p:spPr>
      </p:pic>
      <p:sp>
        <p:nvSpPr>
          <p:cNvPr id="333" name="Google Shape;333;p39"/>
          <p:cNvSpPr/>
          <p:nvPr/>
        </p:nvSpPr>
        <p:spPr>
          <a:xfrm>
            <a:off x="890850" y="2188888"/>
            <a:ext cx="7362300" cy="1097700"/>
          </a:xfrm>
          <a:prstGeom prst="wedgeRoundRectCallout">
            <a:avLst>
              <a:gd fmla="val 54595" name="adj1"/>
              <a:gd fmla="val -3175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i="1" lang="en" sz="1800">
                <a:solidFill>
                  <a:schemeClr val="dk2"/>
                </a:solidFill>
                <a:latin typeface="Open Sans Light"/>
                <a:ea typeface="Open Sans Light"/>
                <a:cs typeface="Open Sans Light"/>
                <a:sym typeface="Open Sans Light"/>
              </a:rPr>
              <a:t>Stats Rick</a:t>
            </a:r>
            <a:r>
              <a:rPr lang="en" sz="1800">
                <a:solidFill>
                  <a:schemeClr val="dk2"/>
                </a:solidFill>
                <a:latin typeface="Open Sans Light"/>
                <a:ea typeface="Open Sans Light"/>
                <a:cs typeface="Open Sans Light"/>
                <a:sym typeface="Open Sans Light"/>
              </a:rPr>
              <a:t>: In statistics we usually build </a:t>
            </a:r>
            <a:r>
              <a:rPr b="1" lang="en" sz="1800">
                <a:solidFill>
                  <a:schemeClr val="dk2"/>
                </a:solidFill>
                <a:latin typeface="Open Sans"/>
                <a:ea typeface="Open Sans"/>
                <a:cs typeface="Open Sans"/>
                <a:sym typeface="Open Sans"/>
              </a:rPr>
              <a:t>hierarchical models</a:t>
            </a:r>
            <a:r>
              <a:rPr lang="en" sz="1800">
                <a:solidFill>
                  <a:schemeClr val="dk2"/>
                </a:solidFill>
                <a:latin typeface="Open Sans Light"/>
                <a:ea typeface="Open Sans Light"/>
                <a:cs typeface="Open Sans Light"/>
                <a:sym typeface="Open Sans Light"/>
              </a:rPr>
              <a:t> if we encounter </a:t>
            </a:r>
            <a:r>
              <a:rPr b="1" lang="en" sz="1800">
                <a:solidFill>
                  <a:schemeClr val="dk2"/>
                </a:solidFill>
                <a:latin typeface="Open Sans"/>
                <a:ea typeface="Open Sans"/>
                <a:cs typeface="Open Sans"/>
                <a:sym typeface="Open Sans"/>
              </a:rPr>
              <a:t>nested data</a:t>
            </a:r>
            <a:r>
              <a:rPr lang="en" sz="1800">
                <a:solidFill>
                  <a:schemeClr val="dk2"/>
                </a:solidFill>
                <a:latin typeface="Open Sans Light"/>
                <a:ea typeface="Open Sans Light"/>
                <a:cs typeface="Open Sans Light"/>
                <a:sym typeface="Open Sans Light"/>
              </a:rPr>
              <a:t>. That way we can learn </a:t>
            </a:r>
            <a:r>
              <a:rPr b="1" lang="en" sz="1800">
                <a:solidFill>
                  <a:schemeClr val="dk2"/>
                </a:solidFill>
                <a:latin typeface="Open Sans"/>
                <a:ea typeface="Open Sans"/>
                <a:cs typeface="Open Sans"/>
                <a:sym typeface="Open Sans"/>
              </a:rPr>
              <a:t>differences </a:t>
            </a:r>
            <a:r>
              <a:rPr b="1" i="1" lang="en" sz="1800">
                <a:solidFill>
                  <a:schemeClr val="dk2"/>
                </a:solidFill>
                <a:latin typeface="Open Sans"/>
                <a:ea typeface="Open Sans"/>
                <a:cs typeface="Open Sans"/>
                <a:sym typeface="Open Sans"/>
              </a:rPr>
              <a:t>and</a:t>
            </a:r>
            <a:r>
              <a:rPr b="1" lang="en" sz="1800">
                <a:solidFill>
                  <a:schemeClr val="dk2"/>
                </a:solidFill>
                <a:latin typeface="Open Sans"/>
                <a:ea typeface="Open Sans"/>
                <a:cs typeface="Open Sans"/>
                <a:sym typeface="Open Sans"/>
              </a:rPr>
              <a:t> similarities</a:t>
            </a:r>
            <a:r>
              <a:rPr lang="en" sz="1800">
                <a:solidFill>
                  <a:schemeClr val="dk2"/>
                </a:solidFill>
                <a:latin typeface="Open Sans Light"/>
                <a:ea typeface="Open Sans Light"/>
                <a:cs typeface="Open Sans Light"/>
                <a:sym typeface="Open Sans Light"/>
              </a:rPr>
              <a:t> between stocks </a:t>
            </a:r>
            <a:r>
              <a:rPr b="1" lang="en" sz="1800">
                <a:solidFill>
                  <a:schemeClr val="dk2"/>
                </a:solidFill>
                <a:latin typeface="Open Sans"/>
                <a:ea typeface="Open Sans"/>
                <a:cs typeface="Open Sans"/>
                <a:sym typeface="Open Sans"/>
              </a:rPr>
              <a:t>simultaneously</a:t>
            </a:r>
            <a:r>
              <a:rPr lang="en" sz="1800">
                <a:solidFill>
                  <a:schemeClr val="dk2"/>
                </a:solidFill>
                <a:latin typeface="Open Sans Light"/>
                <a:ea typeface="Open Sans Light"/>
                <a:cs typeface="Open Sans Light"/>
                <a:sym typeface="Open Sans Light"/>
              </a:rPr>
              <a:t>.</a:t>
            </a:r>
            <a:endParaRPr/>
          </a:p>
        </p:txBody>
      </p:sp>
      <p:pic>
        <p:nvPicPr>
          <p:cNvPr id="334" name="Google Shape;334;p39"/>
          <p:cNvPicPr preferRelativeResize="0"/>
          <p:nvPr/>
        </p:nvPicPr>
        <p:blipFill>
          <a:blip r:embed="rId3">
            <a:alphaModFix/>
          </a:blip>
          <a:stretch>
            <a:fillRect/>
          </a:stretch>
        </p:blipFill>
        <p:spPr>
          <a:xfrm>
            <a:off x="311696" y="3562500"/>
            <a:ext cx="484459" cy="572700"/>
          </a:xfrm>
          <a:prstGeom prst="rect">
            <a:avLst/>
          </a:prstGeom>
          <a:noFill/>
          <a:ln>
            <a:noFill/>
          </a:ln>
        </p:spPr>
      </p:pic>
      <p:sp>
        <p:nvSpPr>
          <p:cNvPr id="335" name="Google Shape;335;p39"/>
          <p:cNvSpPr/>
          <p:nvPr/>
        </p:nvSpPr>
        <p:spPr>
          <a:xfrm>
            <a:off x="890850" y="3562500"/>
            <a:ext cx="7362300" cy="572700"/>
          </a:xfrm>
          <a:prstGeom prst="wedgeRoundRectCallout">
            <a:avLst>
              <a:gd fmla="val -53900" name="adj1"/>
              <a:gd fmla="val -5099"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i="1" lang="en" sz="1800">
                <a:solidFill>
                  <a:schemeClr val="dk2"/>
                </a:solidFill>
                <a:latin typeface="Open Sans Light"/>
                <a:ea typeface="Open Sans Light"/>
                <a:cs typeface="Open Sans Light"/>
                <a:sym typeface="Open Sans Light"/>
              </a:rPr>
              <a:t>ML Morty</a:t>
            </a:r>
            <a:r>
              <a:rPr lang="en" sz="1800">
                <a:solidFill>
                  <a:schemeClr val="dk2"/>
                </a:solidFill>
                <a:latin typeface="Open Sans Light"/>
                <a:ea typeface="Open Sans Light"/>
                <a:cs typeface="Open Sans Light"/>
                <a:sym typeface="Open Sans Light"/>
              </a:rPr>
              <a:t>: What?!</a:t>
            </a:r>
            <a:endParaRPr/>
          </a:p>
        </p:txBody>
      </p:sp>
      <p:pic>
        <p:nvPicPr>
          <p:cNvPr id="336" name="Google Shape;336;p39"/>
          <p:cNvPicPr preferRelativeResize="0"/>
          <p:nvPr/>
        </p:nvPicPr>
        <p:blipFill>
          <a:blip r:embed="rId4">
            <a:alphaModFix/>
          </a:blip>
          <a:stretch>
            <a:fillRect/>
          </a:stretch>
        </p:blipFill>
        <p:spPr>
          <a:xfrm flipH="1">
            <a:off x="8502088" y="3806450"/>
            <a:ext cx="641925" cy="1324650"/>
          </a:xfrm>
          <a:prstGeom prst="rect">
            <a:avLst/>
          </a:prstGeom>
          <a:noFill/>
          <a:ln>
            <a:noFill/>
          </a:ln>
        </p:spPr>
      </p:pic>
      <p:sp>
        <p:nvSpPr>
          <p:cNvPr id="337" name="Google Shape;337;p39"/>
          <p:cNvSpPr/>
          <p:nvPr/>
        </p:nvSpPr>
        <p:spPr>
          <a:xfrm>
            <a:off x="890850" y="4473875"/>
            <a:ext cx="7362300" cy="572700"/>
          </a:xfrm>
          <a:prstGeom prst="wedgeRoundRectCallout">
            <a:avLst>
              <a:gd fmla="val 55450" name="adj1"/>
              <a:gd fmla="val -78662"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i="1" lang="en" sz="1800">
                <a:solidFill>
                  <a:schemeClr val="dk2"/>
                </a:solidFill>
                <a:latin typeface="Open Sans Light"/>
                <a:ea typeface="Open Sans Light"/>
                <a:cs typeface="Open Sans Light"/>
                <a:sym typeface="Open Sans Light"/>
              </a:rPr>
              <a:t>Stats Rick</a:t>
            </a:r>
            <a:r>
              <a:rPr lang="en" sz="1800">
                <a:solidFill>
                  <a:schemeClr val="dk2"/>
                </a:solidFill>
                <a:latin typeface="Open Sans Light"/>
                <a:ea typeface="Open Sans Light"/>
                <a:cs typeface="Open Sans Light"/>
                <a:sym typeface="Open Sans Light"/>
              </a:rPr>
              <a:t>: Let me explain...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par>
                                <p:cTn fill="hold" nodeType="with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par>
                                <p:cTn fill="hold" nodeType="with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000"/>
                                        <p:tgtEl>
                                          <p:spTgt spid="335"/>
                                        </p:tgtEl>
                                      </p:cBhvr>
                                    </p:animEffect>
                                  </p:childTnLst>
                                </p:cTn>
                              </p:par>
                              <p:par>
                                <p:cTn fill="hold" nodeType="with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1000"/>
                                        <p:tgtEl>
                                          <p:spTgt spid="3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par>
                                <p:cTn fill="hold" nodeType="with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Estimating separate neural networks for each group</a:t>
            </a:r>
            <a:endParaRPr/>
          </a:p>
        </p:txBody>
      </p:sp>
      <p:pic>
        <p:nvPicPr>
          <p:cNvPr id="343" name="Google Shape;343;p40"/>
          <p:cNvPicPr preferRelativeResize="0"/>
          <p:nvPr/>
        </p:nvPicPr>
        <p:blipFill rotWithShape="1">
          <a:blip r:embed="rId3">
            <a:alphaModFix/>
          </a:blip>
          <a:srcRect b="15888" l="0" r="0" t="0"/>
          <a:stretch/>
        </p:blipFill>
        <p:spPr>
          <a:xfrm>
            <a:off x="314325" y="1469075"/>
            <a:ext cx="8515350" cy="2852200"/>
          </a:xfrm>
          <a:prstGeom prst="rect">
            <a:avLst/>
          </a:prstGeom>
          <a:noFill/>
          <a:ln>
            <a:noFill/>
          </a:ln>
        </p:spPr>
      </p:pic>
      <p:sp>
        <p:nvSpPr>
          <p:cNvPr id="344" name="Google Shape;344;p40"/>
          <p:cNvSpPr txBox="1"/>
          <p:nvPr/>
        </p:nvSpPr>
        <p:spPr>
          <a:xfrm>
            <a:off x="799100" y="4872175"/>
            <a:ext cx="8515500" cy="444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 sz="1800" u="sng">
                <a:solidFill>
                  <a:schemeClr val="accent5"/>
                </a:solidFill>
                <a:latin typeface="Open Sans Light"/>
                <a:ea typeface="Open Sans Light"/>
                <a:cs typeface="Open Sans Light"/>
                <a:sym typeface="Open Sans Light"/>
                <a:hlinkClick r:id="rId4"/>
              </a:rPr>
              <a:t>https://twiecki.github.io/blog/2018/08/13/hierarchical_bayesian_neural_network/</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Incorporating hierarchical structure into model</a:t>
            </a:r>
            <a:endParaRPr/>
          </a:p>
          <a:p>
            <a:pPr indent="0" lvl="0" marL="0" rtl="0" algn="l">
              <a:spcBef>
                <a:spcPts val="0"/>
              </a:spcBef>
              <a:spcAft>
                <a:spcPts val="0"/>
              </a:spcAft>
              <a:buNone/>
            </a:pPr>
            <a:r>
              <a:t/>
            </a:r>
            <a:endParaRPr/>
          </a:p>
        </p:txBody>
      </p:sp>
      <p:pic>
        <p:nvPicPr>
          <p:cNvPr id="350" name="Google Shape;350;p41"/>
          <p:cNvPicPr preferRelativeResize="0"/>
          <p:nvPr/>
        </p:nvPicPr>
        <p:blipFill rotWithShape="1">
          <a:blip r:embed="rId3">
            <a:alphaModFix/>
          </a:blip>
          <a:srcRect b="6716" l="0" r="0" t="0"/>
          <a:stretch/>
        </p:blipFill>
        <p:spPr>
          <a:xfrm>
            <a:off x="1980150" y="972900"/>
            <a:ext cx="5183701" cy="3890374"/>
          </a:xfrm>
          <a:prstGeom prst="rect">
            <a:avLst/>
          </a:prstGeom>
          <a:noFill/>
          <a:ln>
            <a:noFill/>
          </a:ln>
        </p:spPr>
      </p:pic>
      <p:sp>
        <p:nvSpPr>
          <p:cNvPr id="351" name="Google Shape;351;p41"/>
          <p:cNvSpPr txBox="1"/>
          <p:nvPr/>
        </p:nvSpPr>
        <p:spPr>
          <a:xfrm>
            <a:off x="799100" y="4872175"/>
            <a:ext cx="8515500" cy="444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 sz="1800" u="sng">
                <a:solidFill>
                  <a:schemeClr val="accent5"/>
                </a:solidFill>
                <a:latin typeface="Open Sans Light"/>
                <a:ea typeface="Open Sans Light"/>
                <a:cs typeface="Open Sans Light"/>
                <a:sym typeface="Open Sans Light"/>
                <a:hlinkClick r:id="rId4"/>
              </a:rPr>
              <a:t>https://twiecki.github.io/blog/2018/08/13/hierarchical_bayesian_neural_network/</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machine learning just statistics?</a:t>
            </a:r>
            <a:endParaRPr/>
          </a:p>
        </p:txBody>
      </p:sp>
      <p:pic>
        <p:nvPicPr>
          <p:cNvPr id="71" name="Google Shape;71;p15"/>
          <p:cNvPicPr preferRelativeResize="0"/>
          <p:nvPr/>
        </p:nvPicPr>
        <p:blipFill>
          <a:blip r:embed="rId3">
            <a:alphaModFix/>
          </a:blip>
          <a:stretch>
            <a:fillRect/>
          </a:stretch>
        </p:blipFill>
        <p:spPr>
          <a:xfrm>
            <a:off x="2658775" y="1150688"/>
            <a:ext cx="3826442" cy="38209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Hierarchical model exploits higher-order structure</a:t>
            </a:r>
            <a:endParaRPr/>
          </a:p>
        </p:txBody>
      </p:sp>
      <p:sp>
        <p:nvSpPr>
          <p:cNvPr id="357" name="Google Shape;357;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58" name="Google Shape;358;p42"/>
          <p:cNvPicPr preferRelativeResize="0"/>
          <p:nvPr/>
        </p:nvPicPr>
        <p:blipFill rotWithShape="1">
          <a:blip r:embed="rId3">
            <a:alphaModFix/>
          </a:blip>
          <a:srcRect b="26340" l="0" r="24362" t="0"/>
          <a:stretch/>
        </p:blipFill>
        <p:spPr>
          <a:xfrm>
            <a:off x="2224987" y="1148900"/>
            <a:ext cx="4694016" cy="3592088"/>
          </a:xfrm>
          <a:prstGeom prst="rect">
            <a:avLst/>
          </a:prstGeom>
          <a:noFill/>
          <a:ln>
            <a:noFill/>
          </a:ln>
        </p:spPr>
      </p:pic>
      <p:pic>
        <p:nvPicPr>
          <p:cNvPr id="359" name="Google Shape;359;p42"/>
          <p:cNvPicPr preferRelativeResize="0"/>
          <p:nvPr/>
        </p:nvPicPr>
        <p:blipFill>
          <a:blip r:embed="rId4">
            <a:alphaModFix/>
          </a:blip>
          <a:stretch>
            <a:fillRect/>
          </a:stretch>
        </p:blipFill>
        <p:spPr>
          <a:xfrm>
            <a:off x="311700" y="2574325"/>
            <a:ext cx="1913275" cy="197658"/>
          </a:xfrm>
          <a:prstGeom prst="rect">
            <a:avLst/>
          </a:prstGeom>
          <a:noFill/>
          <a:ln>
            <a:noFill/>
          </a:ln>
        </p:spPr>
      </p:pic>
      <p:pic>
        <p:nvPicPr>
          <p:cNvPr id="360" name="Google Shape;360;p42"/>
          <p:cNvPicPr preferRelativeResize="0"/>
          <p:nvPr/>
        </p:nvPicPr>
        <p:blipFill>
          <a:blip r:embed="rId5">
            <a:alphaModFix/>
          </a:blip>
          <a:stretch>
            <a:fillRect/>
          </a:stretch>
        </p:blipFill>
        <p:spPr>
          <a:xfrm>
            <a:off x="311701" y="2979245"/>
            <a:ext cx="1850026" cy="197658"/>
          </a:xfrm>
          <a:prstGeom prst="rect">
            <a:avLst/>
          </a:prstGeom>
          <a:noFill/>
          <a:ln>
            <a:noFill/>
          </a:ln>
        </p:spPr>
      </p:pic>
      <p:sp>
        <p:nvSpPr>
          <p:cNvPr id="361" name="Google Shape;361;p42"/>
          <p:cNvSpPr txBox="1"/>
          <p:nvPr/>
        </p:nvSpPr>
        <p:spPr>
          <a:xfrm>
            <a:off x="799100" y="4872175"/>
            <a:ext cx="8515500" cy="444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 sz="1800" u="sng">
                <a:solidFill>
                  <a:schemeClr val="accent5"/>
                </a:solidFill>
                <a:latin typeface="Open Sans Light"/>
                <a:ea typeface="Open Sans Light"/>
                <a:cs typeface="Open Sans Light"/>
                <a:sym typeface="Open Sans Light"/>
                <a:hlinkClick r:id="rId6"/>
              </a:rPr>
              <a:t>https://twiecki.github.io/blog/2018/08/13/hierarchical_bayesian_neural_network/</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68" name="Google Shape;368;p4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69" name="Google Shape;369;p43"/>
          <p:cNvPicPr preferRelativeResize="0"/>
          <p:nvPr/>
        </p:nvPicPr>
        <p:blipFill>
          <a:blip r:embed="rId3">
            <a:alphaModFix/>
          </a:blip>
          <a:stretch>
            <a:fillRect/>
          </a:stretch>
        </p:blipFill>
        <p:spPr>
          <a:xfrm>
            <a:off x="28" y="2615"/>
            <a:ext cx="9143975" cy="513827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44"/>
          <p:cNvSpPr txBox="1"/>
          <p:nvPr>
            <p:ph idx="2" type="body"/>
          </p:nvPr>
        </p:nvSpPr>
        <p:spPr>
          <a:xfrm flipH="1">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a:t>
            </a:r>
            <a:endParaRPr/>
          </a:p>
          <a:p>
            <a:pPr indent="-317500" lvl="0" marL="457200" rtl="0" algn="l">
              <a:spcBef>
                <a:spcPts val="1600"/>
              </a:spcBef>
              <a:spcAft>
                <a:spcPts val="0"/>
              </a:spcAft>
              <a:buSzPts val="1400"/>
              <a:buChar char="●"/>
            </a:pPr>
            <a:r>
              <a:rPr lang="en"/>
              <a:t>Conscious of overfitting: Regularization (penalty -&gt; priors)</a:t>
            </a:r>
            <a:endParaRPr/>
          </a:p>
          <a:p>
            <a:pPr indent="-317500" lvl="0" marL="457200" rtl="0" algn="l">
              <a:spcBef>
                <a:spcPts val="1000"/>
              </a:spcBef>
              <a:spcAft>
                <a:spcPts val="0"/>
              </a:spcAft>
              <a:buSzPts val="1400"/>
              <a:buChar char="●"/>
            </a:pPr>
            <a:r>
              <a:rPr lang="en"/>
              <a:t>Not everything is linear: neural networks powerful non-linear approximators</a:t>
            </a:r>
            <a:endParaRPr/>
          </a:p>
          <a:p>
            <a:pPr indent="-317500" lvl="0" marL="457200" rtl="0" algn="l">
              <a:spcBef>
                <a:spcPts val="1000"/>
              </a:spcBef>
              <a:spcAft>
                <a:spcPts val="1000"/>
              </a:spcAft>
              <a:buSzPts val="1400"/>
              <a:buChar char="●"/>
            </a:pPr>
            <a:r>
              <a:rPr lang="en"/>
              <a:t>Deep Learning frameworks (Theano, TensorFlow) are powerful frameworks for all kinds of computation, like Bayesian statistics (PyMC3)</a:t>
            </a:r>
            <a:endParaRPr/>
          </a:p>
        </p:txBody>
      </p:sp>
      <p:sp>
        <p:nvSpPr>
          <p:cNvPr id="375" name="Google Shape;375;p44"/>
          <p:cNvSpPr txBox="1"/>
          <p:nvPr>
            <p:ph idx="1" type="body"/>
          </p:nvPr>
        </p:nvSpPr>
        <p:spPr>
          <a:xfrm>
            <a:off x="4832400" y="1152475"/>
            <a:ext cx="3284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Statistics</a:t>
            </a:r>
            <a:endParaRPr/>
          </a:p>
          <a:p>
            <a:pPr indent="-317500" lvl="0" marL="457200" rtl="0" algn="l">
              <a:spcBef>
                <a:spcPts val="1600"/>
              </a:spcBef>
              <a:spcAft>
                <a:spcPts val="0"/>
              </a:spcAft>
              <a:buSzPts val="1400"/>
              <a:buChar char="●"/>
            </a:pPr>
            <a:r>
              <a:rPr lang="en"/>
              <a:t>Find all candidate solutions (Bayesian posterior), instead of just one (maximum likelihood)</a:t>
            </a:r>
            <a:endParaRPr/>
          </a:p>
          <a:p>
            <a:pPr indent="-317500" lvl="0" marL="457200" rtl="0" algn="l">
              <a:spcBef>
                <a:spcPts val="1000"/>
              </a:spcBef>
              <a:spcAft>
                <a:spcPts val="0"/>
              </a:spcAft>
              <a:buSzPts val="1400"/>
              <a:buChar char="●"/>
            </a:pPr>
            <a:r>
              <a:rPr lang="en"/>
              <a:t>Uncertainty in predictions</a:t>
            </a:r>
            <a:endParaRPr/>
          </a:p>
          <a:p>
            <a:pPr indent="-317500" lvl="0" marL="457200" rtl="0" algn="l">
              <a:spcBef>
                <a:spcPts val="1000"/>
              </a:spcBef>
              <a:spcAft>
                <a:spcPts val="1000"/>
              </a:spcAft>
              <a:buSzPts val="1400"/>
              <a:buChar char="●"/>
            </a:pPr>
            <a:r>
              <a:rPr lang="en"/>
              <a:t>Novel methods to advance deep learning like hierarchical modeling</a:t>
            </a:r>
            <a:endParaRPr/>
          </a:p>
        </p:txBody>
      </p:sp>
      <p:pic>
        <p:nvPicPr>
          <p:cNvPr id="376" name="Google Shape;376;p44"/>
          <p:cNvPicPr preferRelativeResize="0"/>
          <p:nvPr/>
        </p:nvPicPr>
        <p:blipFill>
          <a:blip r:embed="rId3">
            <a:alphaModFix/>
          </a:blip>
          <a:stretch>
            <a:fillRect/>
          </a:stretch>
        </p:blipFill>
        <p:spPr>
          <a:xfrm>
            <a:off x="82600" y="3156625"/>
            <a:ext cx="677525" cy="800950"/>
          </a:xfrm>
          <a:prstGeom prst="rect">
            <a:avLst/>
          </a:prstGeom>
          <a:noFill/>
          <a:ln>
            <a:noFill/>
          </a:ln>
        </p:spPr>
      </p:pic>
      <p:pic>
        <p:nvPicPr>
          <p:cNvPr id="377" name="Google Shape;377;p44"/>
          <p:cNvPicPr preferRelativeResize="0"/>
          <p:nvPr/>
        </p:nvPicPr>
        <p:blipFill>
          <a:blip r:embed="rId4">
            <a:alphaModFix/>
          </a:blip>
          <a:stretch>
            <a:fillRect/>
          </a:stretch>
        </p:blipFill>
        <p:spPr>
          <a:xfrm flipH="1">
            <a:off x="8023200" y="2265625"/>
            <a:ext cx="977375" cy="2016850"/>
          </a:xfrm>
          <a:prstGeom prst="rect">
            <a:avLst/>
          </a:prstGeom>
          <a:noFill/>
          <a:ln>
            <a:noFill/>
          </a:ln>
        </p:spPr>
      </p:pic>
      <p:sp>
        <p:nvSpPr>
          <p:cNvPr id="378" name="Google Shape;378;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Bridging machine learning and statistics</a:t>
            </a:r>
            <a:endParaRPr/>
          </a:p>
        </p:txBody>
      </p:sp>
      <p:pic>
        <p:nvPicPr>
          <p:cNvPr id="379" name="Google Shape;379;p44"/>
          <p:cNvPicPr preferRelativeResize="0"/>
          <p:nvPr/>
        </p:nvPicPr>
        <p:blipFill>
          <a:blip r:embed="rId5">
            <a:alphaModFix/>
          </a:blip>
          <a:stretch>
            <a:fillRect/>
          </a:stretch>
        </p:blipFill>
        <p:spPr>
          <a:xfrm>
            <a:off x="3940697" y="4282475"/>
            <a:ext cx="1262597" cy="708625"/>
          </a:xfrm>
          <a:prstGeom prst="rect">
            <a:avLst/>
          </a:prstGeom>
          <a:noFill/>
          <a:ln>
            <a:noFill/>
          </a:ln>
        </p:spPr>
      </p:pic>
      <p:sp>
        <p:nvSpPr>
          <p:cNvPr id="380" name="Google Shape;380;p44"/>
          <p:cNvSpPr/>
          <p:nvPr/>
        </p:nvSpPr>
        <p:spPr>
          <a:xfrm rot="5400000">
            <a:off x="4331400" y="27425"/>
            <a:ext cx="504900" cy="8365200"/>
          </a:xfrm>
          <a:prstGeom prst="rightBrace">
            <a:avLst>
              <a:gd fmla="val 130862"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000"/>
                                        <p:tgtEl>
                                          <p:spTgt spid="380"/>
                                        </p:tgtEl>
                                      </p:cBhvr>
                                    </p:animEffect>
                                  </p:childTnLst>
                                </p:cTn>
                              </p:par>
                              <p:par>
                                <p:cTn fill="hold" nodeType="with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000"/>
                                        <p:tgtEl>
                                          <p:spTgt spid="3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Further reading</a:t>
            </a:r>
            <a:endParaRPr/>
          </a:p>
        </p:txBody>
      </p:sp>
      <p:sp>
        <p:nvSpPr>
          <p:cNvPr id="386" name="Google Shape;386;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          </a:t>
            </a:r>
            <a:r>
              <a:rPr lang="en" sz="1400">
                <a:solidFill>
                  <a:schemeClr val="dk1"/>
                </a:solidFill>
              </a:rPr>
              <a:t>  </a:t>
            </a:r>
            <a:r>
              <a:rPr lang="en" sz="1400" u="sng">
                <a:solidFill>
                  <a:schemeClr val="accent5"/>
                </a:solidFill>
                <a:hlinkClick r:id="rId3"/>
              </a:rPr>
              <a:t>https://www.quantopian.com</a:t>
            </a:r>
            <a:endParaRPr sz="1400"/>
          </a:p>
          <a:p>
            <a:pPr indent="0" lvl="0" marL="0" rtl="0" algn="l">
              <a:spcBef>
                <a:spcPts val="1600"/>
              </a:spcBef>
              <a:spcAft>
                <a:spcPts val="0"/>
              </a:spcAft>
              <a:buNone/>
            </a:pPr>
            <a:r>
              <a:rPr lang="en" sz="1400">
                <a:solidFill>
                  <a:schemeClr val="dk1"/>
                </a:solidFill>
              </a:rPr>
              <a:t>          @twiecki</a:t>
            </a:r>
            <a:endParaRPr sz="1400">
              <a:solidFill>
                <a:schemeClr val="dk1"/>
              </a:solidFill>
            </a:endParaRPr>
          </a:p>
          <a:p>
            <a:pPr indent="0" lvl="0" marL="0" rtl="0" algn="l">
              <a:spcBef>
                <a:spcPts val="1600"/>
              </a:spcBef>
              <a:spcAft>
                <a:spcPts val="0"/>
              </a:spcAft>
              <a:buNone/>
            </a:pPr>
            <a:r>
              <a:rPr lang="en" sz="1400">
                <a:solidFill>
                  <a:schemeClr val="dk1"/>
                </a:solidFill>
              </a:rPr>
              <a:t>                       </a:t>
            </a:r>
            <a:r>
              <a:rPr lang="en" sz="1400" u="sng">
                <a:solidFill>
                  <a:schemeClr val="hlink"/>
                </a:solidFill>
                <a:hlinkClick r:id="rId4"/>
              </a:rPr>
              <a:t>https://docs.pymc.io</a:t>
            </a:r>
            <a:r>
              <a:rPr lang="en" sz="1400">
                <a:solidFill>
                  <a:schemeClr val="dk1"/>
                </a:solidFill>
              </a:rPr>
              <a:t> </a:t>
            </a:r>
            <a:endParaRPr sz="1400">
              <a:solidFill>
                <a:schemeClr val="dk1"/>
              </a:solidFill>
              <a:latin typeface="Open Sans"/>
              <a:ea typeface="Open Sans"/>
              <a:cs typeface="Open Sans"/>
              <a:sym typeface="Open Sans"/>
            </a:endParaRPr>
          </a:p>
          <a:p>
            <a:pPr indent="0" lvl="0" marL="0" rtl="0" algn="l">
              <a:spcBef>
                <a:spcPts val="1600"/>
              </a:spcBef>
              <a:spcAft>
                <a:spcPts val="0"/>
              </a:spcAft>
              <a:buNone/>
            </a:pPr>
            <a:r>
              <a:rPr lang="en" sz="1400"/>
              <a:t>Bayesian Deep Learning: </a:t>
            </a:r>
            <a:r>
              <a:rPr lang="en" sz="1400" u="sng">
                <a:solidFill>
                  <a:schemeClr val="accent5"/>
                </a:solidFill>
                <a:hlinkClick r:id="rId5"/>
              </a:rPr>
              <a:t>https://twiecki.github.io/blog/2016/06/01/bayesian-deep-learning/</a:t>
            </a:r>
            <a:r>
              <a:rPr lang="en" sz="1400">
                <a:solidFill>
                  <a:schemeClr val="dk1"/>
                </a:solidFill>
              </a:rPr>
              <a:t> </a:t>
            </a:r>
            <a:endParaRPr sz="1400">
              <a:solidFill>
                <a:schemeClr val="dk1"/>
              </a:solidFill>
            </a:endParaRPr>
          </a:p>
          <a:p>
            <a:pPr indent="0" lvl="0" marL="0" rtl="0" algn="l">
              <a:spcBef>
                <a:spcPts val="1600"/>
              </a:spcBef>
              <a:spcAft>
                <a:spcPts val="0"/>
              </a:spcAft>
              <a:buClr>
                <a:schemeClr val="dk1"/>
              </a:buClr>
              <a:buSzPts val="1100"/>
              <a:buFont typeface="Arial"/>
              <a:buNone/>
            </a:pPr>
            <a:r>
              <a:rPr lang="en" sz="1400">
                <a:solidFill>
                  <a:schemeClr val="dk1"/>
                </a:solidFill>
              </a:rPr>
              <a:t>The Best Of Both Worlds: Hierarchical Linear Regression in PyMC3: </a:t>
            </a:r>
            <a:r>
              <a:rPr lang="en" sz="1400" u="sng">
                <a:solidFill>
                  <a:schemeClr val="accent5"/>
                </a:solidFill>
                <a:hlinkClick r:id="rId6"/>
              </a:rPr>
              <a:t>https://twiecki.github.io/blog/2014/03/17/bayesian-glms-3/</a:t>
            </a:r>
            <a:r>
              <a:rPr lang="en" sz="1400">
                <a:solidFill>
                  <a:schemeClr val="dk1"/>
                </a:solidFill>
              </a:rPr>
              <a:t> </a:t>
            </a:r>
            <a:endParaRPr sz="1400">
              <a:solidFill>
                <a:schemeClr val="dk1"/>
              </a:solidFill>
            </a:endParaRPr>
          </a:p>
          <a:p>
            <a:pPr indent="0" lvl="0" marL="0" rtl="0" algn="l">
              <a:spcBef>
                <a:spcPts val="1600"/>
              </a:spcBef>
              <a:spcAft>
                <a:spcPts val="1600"/>
              </a:spcAft>
              <a:buClr>
                <a:schemeClr val="dk1"/>
              </a:buClr>
              <a:buSzPts val="1100"/>
              <a:buFont typeface="Arial"/>
              <a:buNone/>
            </a:pPr>
            <a:r>
              <a:rPr lang="en" sz="1400">
                <a:solidFill>
                  <a:schemeClr val="dk1"/>
                </a:solidFill>
              </a:rPr>
              <a:t>Hierarchical Bayesian Neural Networks with Informative Priors: </a:t>
            </a:r>
            <a:r>
              <a:rPr lang="en" sz="1400" u="sng">
                <a:solidFill>
                  <a:schemeClr val="accent5"/>
                </a:solidFill>
                <a:hlinkClick r:id="rId7"/>
              </a:rPr>
              <a:t>https://twiecki.github.io/blog/2018/08/13/hierarchical_bayesian_neural_network/</a:t>
            </a:r>
            <a:endParaRPr sz="2800">
              <a:solidFill>
                <a:schemeClr val="dk1"/>
              </a:solidFill>
              <a:latin typeface="Open Sans"/>
              <a:ea typeface="Open Sans"/>
              <a:cs typeface="Open Sans"/>
              <a:sym typeface="Open Sans"/>
            </a:endParaRPr>
          </a:p>
        </p:txBody>
      </p:sp>
      <p:pic>
        <p:nvPicPr>
          <p:cNvPr id="387" name="Google Shape;387;p45"/>
          <p:cNvPicPr preferRelativeResize="0"/>
          <p:nvPr/>
        </p:nvPicPr>
        <p:blipFill>
          <a:blip r:embed="rId8">
            <a:alphaModFix/>
          </a:blip>
          <a:stretch>
            <a:fillRect/>
          </a:stretch>
        </p:blipFill>
        <p:spPr>
          <a:xfrm>
            <a:off x="294400" y="1017725"/>
            <a:ext cx="690000" cy="690000"/>
          </a:xfrm>
          <a:prstGeom prst="rect">
            <a:avLst/>
          </a:prstGeom>
          <a:noFill/>
          <a:ln>
            <a:noFill/>
          </a:ln>
        </p:spPr>
      </p:pic>
      <p:pic>
        <p:nvPicPr>
          <p:cNvPr id="388" name="Google Shape;388;p45"/>
          <p:cNvPicPr preferRelativeResize="0"/>
          <p:nvPr/>
        </p:nvPicPr>
        <p:blipFill>
          <a:blip r:embed="rId9">
            <a:alphaModFix/>
          </a:blip>
          <a:stretch>
            <a:fillRect/>
          </a:stretch>
        </p:blipFill>
        <p:spPr>
          <a:xfrm>
            <a:off x="416961" y="1968950"/>
            <a:ext cx="977628" cy="548700"/>
          </a:xfrm>
          <a:prstGeom prst="rect">
            <a:avLst/>
          </a:prstGeom>
          <a:noFill/>
          <a:ln>
            <a:noFill/>
          </a:ln>
        </p:spPr>
      </p:pic>
      <p:pic>
        <p:nvPicPr>
          <p:cNvPr id="389" name="Google Shape;389;p45"/>
          <p:cNvPicPr preferRelativeResize="0"/>
          <p:nvPr/>
        </p:nvPicPr>
        <p:blipFill>
          <a:blip r:embed="rId10">
            <a:alphaModFix/>
          </a:blip>
          <a:stretch>
            <a:fillRect/>
          </a:stretch>
        </p:blipFill>
        <p:spPr>
          <a:xfrm>
            <a:off x="416950" y="1603900"/>
            <a:ext cx="444900" cy="4449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Disclaimer</a:t>
            </a:r>
            <a:endParaRPr sz="3000"/>
          </a:p>
        </p:txBody>
      </p:sp>
      <p:sp>
        <p:nvSpPr>
          <p:cNvPr id="395" name="Google Shape;395;p46"/>
          <p:cNvSpPr txBox="1"/>
          <p:nvPr/>
        </p:nvSpPr>
        <p:spPr>
          <a:xfrm>
            <a:off x="591300" y="1413750"/>
            <a:ext cx="7961400" cy="329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50">
                <a:solidFill>
                  <a:srgbClr val="818281"/>
                </a:solidFill>
                <a:highlight>
                  <a:srgbClr val="FFFFFF"/>
                </a:highlight>
              </a:rPr>
              <a:t>This presentation is for informational purposes only and does not constitute an offer to sell, a solicitation to buy, or a recommendation for any security; nor does it constitute an offer to provide investment advisory or other services by Quantopian, Inc. ("Quantopian"). Nothing contained herein constitutes investment advice or offers any opinion with respect to the suitability of any security, and any views expressed herein should not be taken as advice to buy, sell, or hold any security or as an endorsement of any security or company.  In preparing the information contained herein, Quantopian, Inc. has not taken into account the investment needs, objectives, and financial circumstances of any particular investor. Any views expressed and data illustrated herein were prepared based upon information, believed to be reliable, available to Quantopian, Inc. at the time of publication. Quantopian makes no guarantees as to their accuracy or completeness. All information is subject to change and may quickly become unreliable for various reasons, including changes in market conditions or economic circumstances.</a:t>
            </a:r>
            <a:endParaRPr/>
          </a:p>
        </p:txBody>
      </p:sp>
      <p:sp>
        <p:nvSpPr>
          <p:cNvPr id="396" name="Google Shape;396;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Bayesian Neural Network: Priors</a:t>
            </a:r>
            <a:endParaRPr/>
          </a:p>
        </p:txBody>
      </p:sp>
      <p:pic>
        <p:nvPicPr>
          <p:cNvPr descr="Screen Shot 2017-06-10 at 14.10.43.png" id="402" name="Google Shape;402;p47"/>
          <p:cNvPicPr preferRelativeResize="0"/>
          <p:nvPr/>
        </p:nvPicPr>
        <p:blipFill>
          <a:blip r:embed="rId3">
            <a:alphaModFix/>
          </a:blip>
          <a:stretch>
            <a:fillRect/>
          </a:stretch>
        </p:blipFill>
        <p:spPr>
          <a:xfrm>
            <a:off x="1338425" y="1253050"/>
            <a:ext cx="6199951" cy="3466450"/>
          </a:xfrm>
          <a:prstGeom prst="rect">
            <a:avLst/>
          </a:prstGeom>
          <a:noFill/>
          <a:ln>
            <a:noFill/>
          </a:ln>
        </p:spPr>
      </p:pic>
      <p:sp>
        <p:nvSpPr>
          <p:cNvPr id="403" name="Google Shape;403;p47"/>
          <p:cNvSpPr/>
          <p:nvPr/>
        </p:nvSpPr>
        <p:spPr>
          <a:xfrm>
            <a:off x="1720110" y="2040945"/>
            <a:ext cx="5818200" cy="1790400"/>
          </a:xfrm>
          <a:prstGeom prst="rect">
            <a:avLst/>
          </a:prstGeom>
          <a:solidFill>
            <a:srgbClr val="EE1111">
              <a:alpha val="426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7"/>
          <p:cNvSpPr txBox="1"/>
          <p:nvPr/>
        </p:nvSpPr>
        <p:spPr>
          <a:xfrm>
            <a:off x="2208600" y="4954825"/>
            <a:ext cx="6935400" cy="350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 sz="1800" u="sng">
                <a:solidFill>
                  <a:schemeClr val="accent5"/>
                </a:solidFill>
                <a:latin typeface="Open Sans Light"/>
                <a:ea typeface="Open Sans Light"/>
                <a:cs typeface="Open Sans Light"/>
                <a:sym typeface="Open Sans Light"/>
                <a:hlinkClick r:id="rId4"/>
              </a:rPr>
              <a:t>https://twiecki.github.io/blog/2016/06/01/bayesian-deep-learning/</a:t>
            </a:r>
            <a:r>
              <a:rPr lang="en" sz="1800">
                <a:solidFill>
                  <a:schemeClr val="dk1"/>
                </a:solidFill>
                <a:latin typeface="Open Sans Light"/>
                <a:ea typeface="Open Sans Light"/>
                <a:cs typeface="Open Sans Light"/>
                <a:sym typeface="Open Sans Light"/>
              </a:rPr>
              <a:t>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t>Bayesian Neural Network: Architecture</a:t>
            </a:r>
            <a:endParaRPr sz="3000"/>
          </a:p>
        </p:txBody>
      </p:sp>
      <p:pic>
        <p:nvPicPr>
          <p:cNvPr descr="Screen Shot 2017-06-10 at 14.11.41.png" id="410" name="Google Shape;410;p48"/>
          <p:cNvPicPr preferRelativeResize="0"/>
          <p:nvPr/>
        </p:nvPicPr>
        <p:blipFill>
          <a:blip r:embed="rId3">
            <a:alphaModFix/>
          </a:blip>
          <a:stretch>
            <a:fillRect/>
          </a:stretch>
        </p:blipFill>
        <p:spPr>
          <a:xfrm>
            <a:off x="1315075" y="1437752"/>
            <a:ext cx="6513850" cy="3171125"/>
          </a:xfrm>
          <a:prstGeom prst="rect">
            <a:avLst/>
          </a:prstGeom>
          <a:noFill/>
          <a:ln>
            <a:noFill/>
          </a:ln>
        </p:spPr>
      </p:pic>
      <p:sp>
        <p:nvSpPr>
          <p:cNvPr id="411" name="Google Shape;411;p48"/>
          <p:cNvSpPr/>
          <p:nvPr/>
        </p:nvSpPr>
        <p:spPr>
          <a:xfrm>
            <a:off x="1792984" y="2214676"/>
            <a:ext cx="5039700" cy="1089900"/>
          </a:xfrm>
          <a:prstGeom prst="rect">
            <a:avLst/>
          </a:prstGeom>
          <a:solidFill>
            <a:srgbClr val="EE1111">
              <a:alpha val="426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8"/>
          <p:cNvSpPr txBox="1"/>
          <p:nvPr/>
        </p:nvSpPr>
        <p:spPr>
          <a:xfrm>
            <a:off x="2208600" y="4954825"/>
            <a:ext cx="6935400" cy="350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 sz="1800" u="sng">
                <a:solidFill>
                  <a:schemeClr val="accent5"/>
                </a:solidFill>
                <a:latin typeface="Open Sans Light"/>
                <a:ea typeface="Open Sans Light"/>
                <a:cs typeface="Open Sans Light"/>
                <a:sym typeface="Open Sans Light"/>
                <a:hlinkClick r:id="rId4"/>
              </a:rPr>
              <a:t>https://twiecki.github.io/blog/2016/06/01/bayesian-deep-learning/</a:t>
            </a:r>
            <a:r>
              <a:rPr lang="en" sz="1800">
                <a:solidFill>
                  <a:schemeClr val="dk1"/>
                </a:solidFill>
                <a:latin typeface="Open Sans Light"/>
                <a:ea typeface="Open Sans Light"/>
                <a:cs typeface="Open Sans Light"/>
                <a:sym typeface="Open Sans Light"/>
              </a:rPr>
              <a:t>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Hierarchical Bayesian Neural Network in PyMC3</a:t>
            </a:r>
            <a:endParaRPr/>
          </a:p>
        </p:txBody>
      </p:sp>
      <p:sp>
        <p:nvSpPr>
          <p:cNvPr id="418" name="Google Shape;418;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19" name="Google Shape;419;p49"/>
          <p:cNvPicPr preferRelativeResize="0"/>
          <p:nvPr/>
        </p:nvPicPr>
        <p:blipFill>
          <a:blip r:embed="rId3">
            <a:alphaModFix/>
          </a:blip>
          <a:stretch>
            <a:fillRect/>
          </a:stretch>
        </p:blipFill>
        <p:spPr>
          <a:xfrm>
            <a:off x="104775" y="1432975"/>
            <a:ext cx="8934450" cy="3219450"/>
          </a:xfrm>
          <a:prstGeom prst="rect">
            <a:avLst/>
          </a:prstGeom>
          <a:noFill/>
          <a:ln>
            <a:noFill/>
          </a:ln>
        </p:spPr>
      </p:pic>
      <p:sp>
        <p:nvSpPr>
          <p:cNvPr id="420" name="Google Shape;420;p49"/>
          <p:cNvSpPr/>
          <p:nvPr/>
        </p:nvSpPr>
        <p:spPr>
          <a:xfrm>
            <a:off x="554100" y="1721875"/>
            <a:ext cx="7410000" cy="1526700"/>
          </a:xfrm>
          <a:prstGeom prst="rect">
            <a:avLst/>
          </a:prstGeom>
          <a:solidFill>
            <a:srgbClr val="EE1111">
              <a:alpha val="426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9"/>
          <p:cNvSpPr txBox="1"/>
          <p:nvPr/>
        </p:nvSpPr>
        <p:spPr>
          <a:xfrm>
            <a:off x="799100" y="4872175"/>
            <a:ext cx="8515500" cy="444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 sz="1800" u="sng">
                <a:solidFill>
                  <a:schemeClr val="accent5"/>
                </a:solidFill>
                <a:latin typeface="Open Sans Light"/>
                <a:ea typeface="Open Sans Light"/>
                <a:cs typeface="Open Sans Light"/>
                <a:sym typeface="Open Sans Light"/>
                <a:hlinkClick r:id="rId4"/>
              </a:rPr>
              <a:t>https://twiecki.github.io/blog/2018/08/13/hierarchical_bayesian_neural_network/</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6"/>
          <p:cNvSpPr txBox="1"/>
          <p:nvPr>
            <p:ph idx="2" type="body"/>
          </p:nvPr>
        </p:nvSpPr>
        <p:spPr>
          <a:xfrm>
            <a:off x="4832400" y="1521500"/>
            <a:ext cx="3999900" cy="3047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Studied computer science</a:t>
            </a:r>
            <a:endParaRPr/>
          </a:p>
          <a:p>
            <a:pPr indent="-317500" lvl="0" marL="457200" rtl="0" algn="l">
              <a:spcBef>
                <a:spcPts val="0"/>
              </a:spcBef>
              <a:spcAft>
                <a:spcPts val="0"/>
              </a:spcAft>
              <a:buSzPts val="1400"/>
              <a:buChar char="●"/>
            </a:pPr>
            <a:r>
              <a:rPr lang="en"/>
              <a:t>Optimizes prediction accuracy of models</a:t>
            </a:r>
            <a:endParaRPr/>
          </a:p>
          <a:p>
            <a:pPr indent="-317500" lvl="0" marL="457200" rtl="0" algn="l">
              <a:spcBef>
                <a:spcPts val="0"/>
              </a:spcBef>
              <a:spcAft>
                <a:spcPts val="0"/>
              </a:spcAft>
              <a:buSzPts val="1400"/>
              <a:buChar char="●"/>
            </a:pPr>
            <a:r>
              <a:rPr lang="en"/>
              <a:t>Thinks carefully about overfitting</a:t>
            </a:r>
            <a:endParaRPr/>
          </a:p>
          <a:p>
            <a:pPr indent="-317500" lvl="0" marL="457200" rtl="0" algn="l">
              <a:spcBef>
                <a:spcPts val="0"/>
              </a:spcBef>
              <a:spcAft>
                <a:spcPts val="0"/>
              </a:spcAft>
              <a:buSzPts val="1400"/>
              <a:buChar char="●"/>
            </a:pPr>
            <a:r>
              <a:rPr lang="en"/>
              <a:t>Models non-linear with many parameters</a:t>
            </a:r>
            <a:endParaRPr/>
          </a:p>
          <a:p>
            <a:pPr indent="-317500" lvl="0" marL="457200" rtl="0" algn="l">
              <a:spcBef>
                <a:spcPts val="0"/>
              </a:spcBef>
              <a:spcAft>
                <a:spcPts val="0"/>
              </a:spcAft>
              <a:buSzPts val="1400"/>
              <a:buChar char="●"/>
            </a:pPr>
            <a:r>
              <a:rPr lang="en"/>
              <a:t>Models are often black-box</a:t>
            </a:r>
            <a:endParaRPr/>
          </a:p>
          <a:p>
            <a:pPr indent="-317500" lvl="0" marL="457200" rtl="0" algn="l">
              <a:spcBef>
                <a:spcPts val="0"/>
              </a:spcBef>
              <a:spcAft>
                <a:spcPts val="0"/>
              </a:spcAft>
              <a:buSzPts val="1400"/>
              <a:buChar char="●"/>
            </a:pPr>
            <a:r>
              <a:rPr lang="en"/>
              <a:t>Requires</a:t>
            </a:r>
            <a:r>
              <a:rPr lang="en"/>
              <a:t> large data sets</a:t>
            </a:r>
            <a:endParaRPr/>
          </a:p>
          <a:p>
            <a:pPr indent="-317500" lvl="0" marL="457200" rtl="0" algn="l">
              <a:spcBef>
                <a:spcPts val="0"/>
              </a:spcBef>
              <a:spcAft>
                <a:spcPts val="0"/>
              </a:spcAft>
              <a:buSzPts val="1400"/>
              <a:buChar char="●"/>
            </a:pPr>
            <a:r>
              <a:rPr lang="en"/>
              <a:t>Uses TensorFlow and scikit-learn</a:t>
            </a:r>
            <a:endParaRPr/>
          </a:p>
        </p:txBody>
      </p:sp>
      <p:pic>
        <p:nvPicPr>
          <p:cNvPr id="77" name="Google Shape;77;p16"/>
          <p:cNvPicPr preferRelativeResize="0"/>
          <p:nvPr/>
        </p:nvPicPr>
        <p:blipFill>
          <a:blip r:embed="rId3">
            <a:alphaModFix/>
          </a:blip>
          <a:stretch>
            <a:fillRect/>
          </a:stretch>
        </p:blipFill>
        <p:spPr>
          <a:xfrm>
            <a:off x="6057849" y="3421100"/>
            <a:ext cx="1419600" cy="1678150"/>
          </a:xfrm>
          <a:prstGeom prst="rect">
            <a:avLst/>
          </a:prstGeom>
          <a:noFill/>
          <a:ln>
            <a:noFill/>
          </a:ln>
        </p:spPr>
      </p:pic>
      <p:pic>
        <p:nvPicPr>
          <p:cNvPr id="78" name="Google Shape;78;p16"/>
          <p:cNvPicPr preferRelativeResize="0"/>
          <p:nvPr/>
        </p:nvPicPr>
        <p:blipFill>
          <a:blip r:embed="rId4">
            <a:alphaModFix/>
          </a:blip>
          <a:stretch>
            <a:fillRect/>
          </a:stretch>
        </p:blipFill>
        <p:spPr>
          <a:xfrm>
            <a:off x="0" y="3126650"/>
            <a:ext cx="977375" cy="2016850"/>
          </a:xfrm>
          <a:prstGeom prst="rect">
            <a:avLst/>
          </a:prstGeom>
          <a:noFill/>
          <a:ln>
            <a:noFill/>
          </a:ln>
        </p:spPr>
      </p:pic>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protagonists</a:t>
            </a:r>
            <a:endParaRPr/>
          </a:p>
        </p:txBody>
      </p:sp>
      <p:sp>
        <p:nvSpPr>
          <p:cNvPr id="80" name="Google Shape;80;p16"/>
          <p:cNvSpPr txBox="1"/>
          <p:nvPr>
            <p:ph idx="1" type="body"/>
          </p:nvPr>
        </p:nvSpPr>
        <p:spPr>
          <a:xfrm>
            <a:off x="311700" y="1521500"/>
            <a:ext cx="3999900" cy="2964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Studied applied math</a:t>
            </a:r>
            <a:endParaRPr/>
          </a:p>
          <a:p>
            <a:pPr indent="-317500" lvl="0" marL="457200" rtl="0" algn="l">
              <a:spcBef>
                <a:spcPts val="0"/>
              </a:spcBef>
              <a:spcAft>
                <a:spcPts val="0"/>
              </a:spcAft>
              <a:buSzPts val="1400"/>
              <a:buChar char="●"/>
            </a:pPr>
            <a:r>
              <a:rPr lang="en"/>
              <a:t>Proves asymptotic behavior of models</a:t>
            </a:r>
            <a:endParaRPr/>
          </a:p>
          <a:p>
            <a:pPr indent="-317500" lvl="0" marL="457200" rtl="0" algn="l">
              <a:spcBef>
                <a:spcPts val="0"/>
              </a:spcBef>
              <a:spcAft>
                <a:spcPts val="0"/>
              </a:spcAft>
              <a:buSzPts val="1400"/>
              <a:buChar char="●"/>
            </a:pPr>
            <a:r>
              <a:rPr lang="en"/>
              <a:t>Thinks carefully about assumptions</a:t>
            </a:r>
            <a:endParaRPr/>
          </a:p>
          <a:p>
            <a:pPr indent="-317500" lvl="0" marL="457200" rtl="0" algn="l">
              <a:spcBef>
                <a:spcPts val="0"/>
              </a:spcBef>
              <a:spcAft>
                <a:spcPts val="0"/>
              </a:spcAft>
              <a:buSzPts val="1400"/>
              <a:buChar char="●"/>
            </a:pPr>
            <a:r>
              <a:rPr lang="en"/>
              <a:t>Models often linear with few parameters</a:t>
            </a:r>
            <a:endParaRPr/>
          </a:p>
          <a:p>
            <a:pPr indent="-317500" lvl="0" marL="457200" rtl="0" algn="l">
              <a:spcBef>
                <a:spcPts val="0"/>
              </a:spcBef>
              <a:spcAft>
                <a:spcPts val="0"/>
              </a:spcAft>
              <a:buSzPts val="1400"/>
              <a:buChar char="●"/>
            </a:pPr>
            <a:r>
              <a:rPr lang="en"/>
              <a:t>Model results can be understood</a:t>
            </a:r>
            <a:endParaRPr/>
          </a:p>
          <a:p>
            <a:pPr indent="-317500" lvl="0" marL="457200" rtl="0" algn="l">
              <a:spcBef>
                <a:spcPts val="0"/>
              </a:spcBef>
              <a:spcAft>
                <a:spcPts val="0"/>
              </a:spcAft>
              <a:buSzPts val="1400"/>
              <a:buChar char="●"/>
            </a:pPr>
            <a:r>
              <a:rPr lang="en"/>
              <a:t>Large data sets cause problems</a:t>
            </a:r>
            <a:endParaRPr/>
          </a:p>
          <a:p>
            <a:pPr indent="-317500" lvl="0" marL="457200" rtl="0" algn="l">
              <a:spcBef>
                <a:spcPts val="0"/>
              </a:spcBef>
              <a:spcAft>
                <a:spcPts val="0"/>
              </a:spcAft>
              <a:buSzPts val="1400"/>
              <a:buChar char="●"/>
            </a:pPr>
            <a:r>
              <a:rPr lang="en"/>
              <a:t>Uses R and Python statsmodels</a:t>
            </a:r>
            <a:endParaRPr/>
          </a:p>
        </p:txBody>
      </p:sp>
      <p:sp>
        <p:nvSpPr>
          <p:cNvPr id="81" name="Google Shape;81;p16"/>
          <p:cNvSpPr txBox="1"/>
          <p:nvPr/>
        </p:nvSpPr>
        <p:spPr>
          <a:xfrm>
            <a:off x="453575" y="1275500"/>
            <a:ext cx="1749900" cy="246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2"/>
                </a:solidFill>
                <a:latin typeface="Open Sans"/>
                <a:ea typeface="Open Sans"/>
                <a:cs typeface="Open Sans"/>
                <a:sym typeface="Open Sans"/>
              </a:rPr>
              <a:t>Statistical Rick</a:t>
            </a:r>
            <a:endParaRPr b="1"/>
          </a:p>
        </p:txBody>
      </p:sp>
      <p:sp>
        <p:nvSpPr>
          <p:cNvPr id="82" name="Google Shape;82;p16"/>
          <p:cNvSpPr txBox="1"/>
          <p:nvPr/>
        </p:nvSpPr>
        <p:spPr>
          <a:xfrm>
            <a:off x="4927000" y="1275500"/>
            <a:ext cx="3000000" cy="246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2"/>
                </a:solidFill>
                <a:latin typeface="Open Sans"/>
                <a:ea typeface="Open Sans"/>
                <a:cs typeface="Open Sans"/>
                <a:sym typeface="Open Sans"/>
              </a:rPr>
              <a:t>Machine Learning Morty</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xEl>
                                              <p:pRg end="0" st="0"/>
                                            </p:txEl>
                                          </p:spTgt>
                                        </p:tgtEl>
                                        <p:attrNameLst>
                                          <p:attrName>style.visibility</p:attrName>
                                        </p:attrNameLst>
                                      </p:cBhvr>
                                      <p:to>
                                        <p:strVal val="visible"/>
                                      </p:to>
                                    </p:set>
                                    <p:animEffect filter="fade" transition="in">
                                      <p:cBhvr>
                                        <p:cTn dur="1000"/>
                                        <p:tgtEl>
                                          <p:spTgt spid="8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xEl>
                                              <p:pRg end="1" st="1"/>
                                            </p:txEl>
                                          </p:spTgt>
                                        </p:tgtEl>
                                        <p:attrNameLst>
                                          <p:attrName>style.visibility</p:attrName>
                                        </p:attrNameLst>
                                      </p:cBhvr>
                                      <p:to>
                                        <p:strVal val="visible"/>
                                      </p:to>
                                    </p:set>
                                    <p:animEffect filter="fade" transition="in">
                                      <p:cBhvr>
                                        <p:cTn dur="1000"/>
                                        <p:tgtEl>
                                          <p:spTgt spid="8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xEl>
                                              <p:pRg end="2" st="2"/>
                                            </p:txEl>
                                          </p:spTgt>
                                        </p:tgtEl>
                                        <p:attrNameLst>
                                          <p:attrName>style.visibility</p:attrName>
                                        </p:attrNameLst>
                                      </p:cBhvr>
                                      <p:to>
                                        <p:strVal val="visible"/>
                                      </p:to>
                                    </p:set>
                                    <p:animEffect filter="fade" transition="in">
                                      <p:cBhvr>
                                        <p:cTn dur="1000"/>
                                        <p:tgtEl>
                                          <p:spTgt spid="8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xEl>
                                              <p:pRg end="3" st="3"/>
                                            </p:txEl>
                                          </p:spTgt>
                                        </p:tgtEl>
                                        <p:attrNameLst>
                                          <p:attrName>style.visibility</p:attrName>
                                        </p:attrNameLst>
                                      </p:cBhvr>
                                      <p:to>
                                        <p:strVal val="visible"/>
                                      </p:to>
                                    </p:set>
                                    <p:animEffect filter="fade" transition="in">
                                      <p:cBhvr>
                                        <p:cTn dur="1000"/>
                                        <p:tgtEl>
                                          <p:spTgt spid="8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xEl>
                                              <p:pRg end="4" st="4"/>
                                            </p:txEl>
                                          </p:spTgt>
                                        </p:tgtEl>
                                        <p:attrNameLst>
                                          <p:attrName>style.visibility</p:attrName>
                                        </p:attrNameLst>
                                      </p:cBhvr>
                                      <p:to>
                                        <p:strVal val="visible"/>
                                      </p:to>
                                    </p:set>
                                    <p:animEffect filter="fade" transition="in">
                                      <p:cBhvr>
                                        <p:cTn dur="1000"/>
                                        <p:tgtEl>
                                          <p:spTgt spid="8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xEl>
                                              <p:pRg end="5" st="5"/>
                                            </p:txEl>
                                          </p:spTgt>
                                        </p:tgtEl>
                                        <p:attrNameLst>
                                          <p:attrName>style.visibility</p:attrName>
                                        </p:attrNameLst>
                                      </p:cBhvr>
                                      <p:to>
                                        <p:strVal val="visible"/>
                                      </p:to>
                                    </p:set>
                                    <p:animEffect filter="fade" transition="in">
                                      <p:cBhvr>
                                        <p:cTn dur="1000"/>
                                        <p:tgtEl>
                                          <p:spTgt spid="8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xEl>
                                              <p:pRg end="6" st="6"/>
                                            </p:txEl>
                                          </p:spTgt>
                                        </p:tgtEl>
                                        <p:attrNameLst>
                                          <p:attrName>style.visibility</p:attrName>
                                        </p:attrNameLst>
                                      </p:cBhvr>
                                      <p:to>
                                        <p:strVal val="visible"/>
                                      </p:to>
                                    </p:set>
                                    <p:animEffect filter="fade" transition="in">
                                      <p:cBhvr>
                                        <p:cTn dur="1000"/>
                                        <p:tgtEl>
                                          <p:spTgt spid="8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xEl>
                                              <p:pRg end="0" st="0"/>
                                            </p:txEl>
                                          </p:spTgt>
                                        </p:tgtEl>
                                        <p:attrNameLst>
                                          <p:attrName>style.visibility</p:attrName>
                                        </p:attrNameLst>
                                      </p:cBhvr>
                                      <p:to>
                                        <p:strVal val="visible"/>
                                      </p:to>
                                    </p:set>
                                    <p:animEffect filter="fade" transition="in">
                                      <p:cBhvr>
                                        <p:cTn dur="1000"/>
                                        <p:tgtEl>
                                          <p:spTgt spid="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xEl>
                                              <p:pRg end="1" st="1"/>
                                            </p:txEl>
                                          </p:spTgt>
                                        </p:tgtEl>
                                        <p:attrNameLst>
                                          <p:attrName>style.visibility</p:attrName>
                                        </p:attrNameLst>
                                      </p:cBhvr>
                                      <p:to>
                                        <p:strVal val="visible"/>
                                      </p:to>
                                    </p:set>
                                    <p:animEffect filter="fade" transition="in">
                                      <p:cBhvr>
                                        <p:cTn dur="1000"/>
                                        <p:tgtEl>
                                          <p:spTgt spid="7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xEl>
                                              <p:pRg end="2" st="2"/>
                                            </p:txEl>
                                          </p:spTgt>
                                        </p:tgtEl>
                                        <p:attrNameLst>
                                          <p:attrName>style.visibility</p:attrName>
                                        </p:attrNameLst>
                                      </p:cBhvr>
                                      <p:to>
                                        <p:strVal val="visible"/>
                                      </p:to>
                                    </p:set>
                                    <p:animEffect filter="fade" transition="in">
                                      <p:cBhvr>
                                        <p:cTn dur="1000"/>
                                        <p:tgtEl>
                                          <p:spTgt spid="7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xEl>
                                              <p:pRg end="3" st="3"/>
                                            </p:txEl>
                                          </p:spTgt>
                                        </p:tgtEl>
                                        <p:attrNameLst>
                                          <p:attrName>style.visibility</p:attrName>
                                        </p:attrNameLst>
                                      </p:cBhvr>
                                      <p:to>
                                        <p:strVal val="visible"/>
                                      </p:to>
                                    </p:set>
                                    <p:animEffect filter="fade" transition="in">
                                      <p:cBhvr>
                                        <p:cTn dur="1000"/>
                                        <p:tgtEl>
                                          <p:spTgt spid="7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xEl>
                                              <p:pRg end="4" st="4"/>
                                            </p:txEl>
                                          </p:spTgt>
                                        </p:tgtEl>
                                        <p:attrNameLst>
                                          <p:attrName>style.visibility</p:attrName>
                                        </p:attrNameLst>
                                      </p:cBhvr>
                                      <p:to>
                                        <p:strVal val="visible"/>
                                      </p:to>
                                    </p:set>
                                    <p:animEffect filter="fade" transition="in">
                                      <p:cBhvr>
                                        <p:cTn dur="1000"/>
                                        <p:tgtEl>
                                          <p:spTgt spid="7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xEl>
                                              <p:pRg end="5" st="5"/>
                                            </p:txEl>
                                          </p:spTgt>
                                        </p:tgtEl>
                                        <p:attrNameLst>
                                          <p:attrName>style.visibility</p:attrName>
                                        </p:attrNameLst>
                                      </p:cBhvr>
                                      <p:to>
                                        <p:strVal val="visible"/>
                                      </p:to>
                                    </p:set>
                                    <p:animEffect filter="fade" transition="in">
                                      <p:cBhvr>
                                        <p:cTn dur="1000"/>
                                        <p:tgtEl>
                                          <p:spTgt spid="7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xEl>
                                              <p:pRg end="6" st="6"/>
                                            </p:txEl>
                                          </p:spTgt>
                                        </p:tgtEl>
                                        <p:attrNameLst>
                                          <p:attrName>style.visibility</p:attrName>
                                        </p:attrNameLst>
                                      </p:cBhvr>
                                      <p:to>
                                        <p:strVal val="visible"/>
                                      </p:to>
                                    </p:set>
                                    <p:animEffect filter="fade" transition="in">
                                      <p:cBhvr>
                                        <p:cTn dur="1000"/>
                                        <p:tgtEl>
                                          <p:spTgt spid="76">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Proposition</a:t>
            </a:r>
            <a:endParaRPr/>
          </a:p>
        </p:txBody>
      </p:sp>
      <p:sp>
        <p:nvSpPr>
          <p:cNvPr id="88" name="Google Shape;88;p17"/>
          <p:cNvSpPr txBox="1"/>
          <p:nvPr>
            <p:ph idx="1" type="body"/>
          </p:nvPr>
        </p:nvSpPr>
        <p:spPr>
          <a:xfrm>
            <a:off x="311700" y="10918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Not enough cross-talk between machine learning and statistics</a:t>
            </a:r>
            <a:endParaRPr/>
          </a:p>
          <a:p>
            <a:pPr indent="-342900" lvl="0" marL="457200" rtl="0" algn="l">
              <a:spcBef>
                <a:spcPts val="1000"/>
              </a:spcBef>
              <a:spcAft>
                <a:spcPts val="0"/>
              </a:spcAft>
              <a:buSzPts val="1800"/>
              <a:buChar char="●"/>
            </a:pPr>
            <a:r>
              <a:rPr lang="en"/>
              <a:t>Methods often </a:t>
            </a:r>
            <a:r>
              <a:rPr lang="en"/>
              <a:t>complementary and c</a:t>
            </a:r>
            <a:r>
              <a:rPr lang="en"/>
              <a:t>an be combined to solve complex problems neither alone can solve</a:t>
            </a:r>
            <a:endParaRPr/>
          </a:p>
          <a:p>
            <a:pPr indent="-342900" lvl="0" marL="457200" rtl="0" algn="l">
              <a:spcBef>
                <a:spcPts val="1000"/>
              </a:spcBef>
              <a:spcAft>
                <a:spcPts val="1000"/>
              </a:spcAft>
              <a:buSzPts val="1800"/>
              <a:buChar char="●"/>
            </a:pPr>
            <a:r>
              <a:rPr lang="en"/>
              <a:t>In this talk, Rick &amp; Morty, will try to cooperate to solve increasingly complex problems</a:t>
            </a:r>
            <a:endParaRPr/>
          </a:p>
        </p:txBody>
      </p:sp>
      <p:pic>
        <p:nvPicPr>
          <p:cNvPr id="89" name="Google Shape;89;p17"/>
          <p:cNvPicPr preferRelativeResize="0"/>
          <p:nvPr/>
        </p:nvPicPr>
        <p:blipFill>
          <a:blip r:embed="rId3">
            <a:alphaModFix/>
          </a:blip>
          <a:stretch>
            <a:fillRect/>
          </a:stretch>
        </p:blipFill>
        <p:spPr>
          <a:xfrm>
            <a:off x="3336562" y="3303800"/>
            <a:ext cx="2470875" cy="16704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Quantopian: Algorithmic Trading Platform</a:t>
            </a:r>
            <a:endParaRPr/>
          </a:p>
        </p:txBody>
      </p:sp>
      <p:sp>
        <p:nvSpPr>
          <p:cNvPr id="95" name="Google Shape;95;p18"/>
          <p:cNvSpPr txBox="1"/>
          <p:nvPr>
            <p:ph idx="1" type="body"/>
          </p:nvPr>
        </p:nvSpPr>
        <p:spPr>
          <a:xfrm>
            <a:off x="311700" y="1152475"/>
            <a:ext cx="4260300" cy="3763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Jupyter Notebook + 14 years of finance data</a:t>
            </a:r>
            <a:endParaRPr/>
          </a:p>
          <a:p>
            <a:pPr indent="-342900" lvl="0" marL="457200" rtl="0" algn="l">
              <a:spcBef>
                <a:spcPts val="0"/>
              </a:spcBef>
              <a:spcAft>
                <a:spcPts val="0"/>
              </a:spcAft>
              <a:buSzPts val="1800"/>
              <a:buChar char="●"/>
            </a:pPr>
            <a:r>
              <a:rPr lang="en"/>
              <a:t>Community with &gt;200k members</a:t>
            </a:r>
            <a:endParaRPr/>
          </a:p>
          <a:p>
            <a:pPr indent="-342900" lvl="0" marL="457200" rtl="0" algn="l">
              <a:spcBef>
                <a:spcPts val="0"/>
              </a:spcBef>
              <a:spcAft>
                <a:spcPts val="0"/>
              </a:spcAft>
              <a:buSzPts val="1800"/>
              <a:buChar char="●"/>
            </a:pPr>
            <a:r>
              <a:rPr lang="en"/>
              <a:t>Lot</a:t>
            </a:r>
            <a:r>
              <a:rPr lang="en"/>
              <a:t>'s of training materials</a:t>
            </a:r>
            <a:endParaRPr/>
          </a:p>
          <a:p>
            <a:pPr indent="-342900" lvl="0" marL="457200" rtl="0" algn="l">
              <a:spcBef>
                <a:spcPts val="0"/>
              </a:spcBef>
              <a:spcAft>
                <a:spcPts val="0"/>
              </a:spcAft>
              <a:buSzPts val="1800"/>
              <a:buChar char="●"/>
            </a:pPr>
            <a:r>
              <a:rPr lang="en"/>
              <a:t>Trading competition with cash prizes</a:t>
            </a:r>
            <a:endParaRPr/>
          </a:p>
          <a:p>
            <a:pPr indent="-342900" lvl="0" marL="457200" rtl="0" algn="l">
              <a:spcBef>
                <a:spcPts val="0"/>
              </a:spcBef>
              <a:spcAft>
                <a:spcPts val="0"/>
              </a:spcAft>
              <a:buSzPts val="1800"/>
              <a:buChar char="●"/>
            </a:pPr>
            <a:r>
              <a:rPr lang="en"/>
              <a:t>License your strategy to Quantopian and earn share of the profits</a:t>
            </a:r>
            <a:endParaRPr/>
          </a:p>
          <a:p>
            <a:pPr indent="-342900" lvl="0" marL="457200" rtl="0" algn="l">
              <a:spcBef>
                <a:spcPts val="0"/>
              </a:spcBef>
              <a:spcAft>
                <a:spcPts val="0"/>
              </a:spcAft>
              <a:buSzPts val="1800"/>
              <a:buChar char="●"/>
            </a:pPr>
            <a:r>
              <a:rPr lang="en"/>
              <a:t>Free to use &amp; you keep your </a:t>
            </a:r>
            <a:r>
              <a:rPr lang="en"/>
              <a:t>intellectual</a:t>
            </a:r>
            <a:r>
              <a:rPr lang="en"/>
              <a:t> property</a:t>
            </a:r>
            <a:endParaRPr/>
          </a:p>
        </p:txBody>
      </p:sp>
      <p:pic>
        <p:nvPicPr>
          <p:cNvPr id="96" name="Google Shape;96;p18"/>
          <p:cNvPicPr preferRelativeResize="0"/>
          <p:nvPr/>
        </p:nvPicPr>
        <p:blipFill>
          <a:blip r:embed="rId3">
            <a:alphaModFix/>
          </a:blip>
          <a:stretch>
            <a:fillRect/>
          </a:stretch>
        </p:blipFill>
        <p:spPr>
          <a:xfrm>
            <a:off x="4572000" y="1747982"/>
            <a:ext cx="4353325" cy="235931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after preprocessing on Quantopian</a:t>
            </a:r>
            <a:endParaRPr/>
          </a:p>
        </p:txBody>
      </p:sp>
      <p:sp>
        <p:nvSpPr>
          <p:cNvPr id="102" name="Google Shape;102;p19"/>
          <p:cNvSpPr txBox="1"/>
          <p:nvPr/>
        </p:nvSpPr>
        <p:spPr>
          <a:xfrm>
            <a:off x="2218663" y="1200525"/>
            <a:ext cx="967800" cy="33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Light"/>
                <a:ea typeface="Open Sans Light"/>
                <a:cs typeface="Open Sans Light"/>
                <a:sym typeface="Open Sans Light"/>
              </a:rPr>
              <a:t>Features</a:t>
            </a:r>
            <a:endParaRPr>
              <a:latin typeface="Open Sans Light"/>
              <a:ea typeface="Open Sans Light"/>
              <a:cs typeface="Open Sans Light"/>
              <a:sym typeface="Open Sans Light"/>
            </a:endParaRPr>
          </a:p>
        </p:txBody>
      </p:sp>
      <p:sp>
        <p:nvSpPr>
          <p:cNvPr id="103" name="Google Shape;103;p19"/>
          <p:cNvSpPr txBox="1"/>
          <p:nvPr/>
        </p:nvSpPr>
        <p:spPr>
          <a:xfrm>
            <a:off x="6253448" y="1200525"/>
            <a:ext cx="747000" cy="33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Light"/>
                <a:ea typeface="Open Sans Light"/>
                <a:cs typeface="Open Sans Light"/>
                <a:sym typeface="Open Sans Light"/>
              </a:rPr>
              <a:t>Labels</a:t>
            </a:r>
            <a:endParaRPr>
              <a:latin typeface="Open Sans Light"/>
              <a:ea typeface="Open Sans Light"/>
              <a:cs typeface="Open Sans Light"/>
              <a:sym typeface="Open Sans Light"/>
            </a:endParaRPr>
          </a:p>
        </p:txBody>
      </p:sp>
      <p:pic>
        <p:nvPicPr>
          <p:cNvPr id="104" name="Google Shape;104;p19"/>
          <p:cNvPicPr preferRelativeResize="0"/>
          <p:nvPr/>
        </p:nvPicPr>
        <p:blipFill>
          <a:blip r:embed="rId3">
            <a:alphaModFix/>
          </a:blip>
          <a:stretch>
            <a:fillRect/>
          </a:stretch>
        </p:blipFill>
        <p:spPr>
          <a:xfrm>
            <a:off x="4649726" y="1634575"/>
            <a:ext cx="4421651" cy="3254813"/>
          </a:xfrm>
          <a:prstGeom prst="rect">
            <a:avLst/>
          </a:prstGeom>
          <a:noFill/>
          <a:ln>
            <a:noFill/>
          </a:ln>
        </p:spPr>
      </p:pic>
      <p:pic>
        <p:nvPicPr>
          <p:cNvPr id="105" name="Google Shape;105;p19"/>
          <p:cNvPicPr preferRelativeResize="0"/>
          <p:nvPr/>
        </p:nvPicPr>
        <p:blipFill>
          <a:blip r:embed="rId4">
            <a:alphaModFix/>
          </a:blip>
          <a:stretch>
            <a:fillRect/>
          </a:stretch>
        </p:blipFill>
        <p:spPr>
          <a:xfrm>
            <a:off x="228075" y="1611650"/>
            <a:ext cx="4421660" cy="3300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par>
                                <p:cTn fill="hold" nodeType="with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Simulated data: finance domain</a:t>
            </a:r>
            <a:endParaRPr/>
          </a:p>
        </p:txBody>
      </p:sp>
      <p:pic>
        <p:nvPicPr>
          <p:cNvPr id="111" name="Google Shape;111;p20"/>
          <p:cNvPicPr preferRelativeResize="0"/>
          <p:nvPr/>
        </p:nvPicPr>
        <p:blipFill>
          <a:blip r:embed="rId3">
            <a:alphaModFix/>
          </a:blip>
          <a:stretch>
            <a:fillRect/>
          </a:stretch>
        </p:blipFill>
        <p:spPr>
          <a:xfrm>
            <a:off x="1844700" y="1084100"/>
            <a:ext cx="5214950" cy="3771825"/>
          </a:xfrm>
          <a:prstGeom prst="rect">
            <a:avLst/>
          </a:prstGeom>
          <a:noFill/>
          <a:ln>
            <a:noFill/>
          </a:ln>
        </p:spPr>
      </p:pic>
      <p:sp>
        <p:nvSpPr>
          <p:cNvPr id="112" name="Google Shape;112;p20"/>
          <p:cNvSpPr txBox="1"/>
          <p:nvPr/>
        </p:nvSpPr>
        <p:spPr>
          <a:xfrm>
            <a:off x="3190025" y="4711500"/>
            <a:ext cx="2901900" cy="43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Light"/>
                <a:ea typeface="Open Sans Light"/>
                <a:cs typeface="Open Sans Light"/>
                <a:sym typeface="Open Sans Light"/>
              </a:rPr>
              <a:t>Every point refers to a single day</a:t>
            </a:r>
            <a:endParaRPr>
              <a:latin typeface="Open Sans Light"/>
              <a:ea typeface="Open Sans Light"/>
              <a:cs typeface="Open Sans Light"/>
              <a:sym typeface="Open Sans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Simulated data</a:t>
            </a:r>
            <a:r>
              <a:rPr lang="en"/>
              <a:t>: general domain</a:t>
            </a:r>
            <a:endParaRPr/>
          </a:p>
        </p:txBody>
      </p:sp>
      <p:pic>
        <p:nvPicPr>
          <p:cNvPr id="118" name="Google Shape;118;p21"/>
          <p:cNvPicPr preferRelativeResize="0"/>
          <p:nvPr/>
        </p:nvPicPr>
        <p:blipFill>
          <a:blip r:embed="rId3">
            <a:alphaModFix/>
          </a:blip>
          <a:stretch>
            <a:fillRect/>
          </a:stretch>
        </p:blipFill>
        <p:spPr>
          <a:xfrm>
            <a:off x="1836938" y="1152475"/>
            <a:ext cx="5470125" cy="3798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y styl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